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6" r:id="rId3"/>
    <p:sldId id="288" r:id="rId4"/>
    <p:sldId id="291" r:id="rId5"/>
    <p:sldId id="295" r:id="rId6"/>
    <p:sldId id="296" r:id="rId7"/>
    <p:sldId id="299" r:id="rId8"/>
    <p:sldId id="292" r:id="rId9"/>
    <p:sldId id="303" r:id="rId10"/>
    <p:sldId id="320" r:id="rId11"/>
    <p:sldId id="321" r:id="rId12"/>
    <p:sldId id="305" r:id="rId13"/>
    <p:sldId id="304" r:id="rId14"/>
    <p:sldId id="306" r:id="rId15"/>
    <p:sldId id="307" r:id="rId16"/>
    <p:sldId id="322" r:id="rId17"/>
    <p:sldId id="323" r:id="rId18"/>
    <p:sldId id="308" r:id="rId19"/>
    <p:sldId id="309" r:id="rId20"/>
    <p:sldId id="31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141"/>
    <a:srgbClr val="3399FF"/>
    <a:srgbClr val="277DE5"/>
    <a:srgbClr val="3403E9"/>
    <a:srgbClr val="19016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119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Office_Excel_Worksheet8.xlsx"/><Relationship Id="rId4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Office_Excel_Worksheet9.xlsx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3776426380025545"/>
          <c:y val="0.102112816223615"/>
          <c:w val="0.70729345917853015"/>
          <c:h val="0.66332648148447904"/>
        </c:manualLayout>
      </c:layout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'საგამოცდოს გრაფიკი'!$C$344:$C$9942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'საგამოცდოს გრაფიკი'!$D$344:$D$9942</c:f>
              <c:numCache>
                <c:formatCode>General</c:formatCode>
                <c:ptCount val="41"/>
                <c:pt idx="0">
                  <c:v>340</c:v>
                </c:pt>
                <c:pt idx="1">
                  <c:v>13</c:v>
                </c:pt>
                <c:pt idx="2">
                  <c:v>25</c:v>
                </c:pt>
                <c:pt idx="3">
                  <c:v>19</c:v>
                </c:pt>
                <c:pt idx="4">
                  <c:v>32</c:v>
                </c:pt>
                <c:pt idx="5">
                  <c:v>46</c:v>
                </c:pt>
                <c:pt idx="6">
                  <c:v>51</c:v>
                </c:pt>
                <c:pt idx="7">
                  <c:v>37</c:v>
                </c:pt>
                <c:pt idx="8">
                  <c:v>84</c:v>
                </c:pt>
                <c:pt idx="9">
                  <c:v>81</c:v>
                </c:pt>
                <c:pt idx="10">
                  <c:v>98</c:v>
                </c:pt>
                <c:pt idx="11">
                  <c:v>87</c:v>
                </c:pt>
                <c:pt idx="12">
                  <c:v>101</c:v>
                </c:pt>
                <c:pt idx="13">
                  <c:v>102</c:v>
                </c:pt>
                <c:pt idx="14">
                  <c:v>99</c:v>
                </c:pt>
                <c:pt idx="15">
                  <c:v>134</c:v>
                </c:pt>
                <c:pt idx="16">
                  <c:v>105</c:v>
                </c:pt>
                <c:pt idx="17">
                  <c:v>102</c:v>
                </c:pt>
                <c:pt idx="18">
                  <c:v>77</c:v>
                </c:pt>
                <c:pt idx="19">
                  <c:v>39</c:v>
                </c:pt>
                <c:pt idx="20">
                  <c:v>411</c:v>
                </c:pt>
                <c:pt idx="21">
                  <c:v>319</c:v>
                </c:pt>
                <c:pt idx="22">
                  <c:v>258</c:v>
                </c:pt>
                <c:pt idx="23">
                  <c:v>226</c:v>
                </c:pt>
                <c:pt idx="24">
                  <c:v>280</c:v>
                </c:pt>
                <c:pt idx="25">
                  <c:v>281</c:v>
                </c:pt>
                <c:pt idx="26">
                  <c:v>276</c:v>
                </c:pt>
                <c:pt idx="27">
                  <c:v>319</c:v>
                </c:pt>
                <c:pt idx="28">
                  <c:v>345</c:v>
                </c:pt>
                <c:pt idx="29">
                  <c:v>295</c:v>
                </c:pt>
                <c:pt idx="30">
                  <c:v>558</c:v>
                </c:pt>
                <c:pt idx="31">
                  <c:v>329</c:v>
                </c:pt>
                <c:pt idx="32">
                  <c:v>335</c:v>
                </c:pt>
                <c:pt idx="33">
                  <c:v>322</c:v>
                </c:pt>
                <c:pt idx="34">
                  <c:v>341</c:v>
                </c:pt>
                <c:pt idx="35">
                  <c:v>416</c:v>
                </c:pt>
                <c:pt idx="36">
                  <c:v>402</c:v>
                </c:pt>
                <c:pt idx="37">
                  <c:v>396</c:v>
                </c:pt>
                <c:pt idx="38">
                  <c:v>502</c:v>
                </c:pt>
                <c:pt idx="39">
                  <c:v>356</c:v>
                </c:pt>
                <c:pt idx="40">
                  <c:v>1259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0CAD-4710-98EF-904BEAC300D4}"/>
            </c:ext>
          </c:extLst>
        </c:ser>
        <c:axId val="85646720"/>
        <c:axId val="90702976"/>
      </c:scatterChart>
      <c:valAx>
        <c:axId val="85646720"/>
        <c:scaling>
          <c:orientation val="minMax"/>
          <c:max val="40"/>
        </c:scaling>
        <c:axPos val="b"/>
        <c:numFmt formatCode="General" sourceLinked="1"/>
        <c:tickLblPos val="nextTo"/>
        <c:crossAx val="90702976"/>
        <c:crosses val="autoZero"/>
        <c:crossBetween val="midCat"/>
      </c:valAx>
      <c:valAx>
        <c:axId val="90702976"/>
        <c:scaling>
          <c:orientation val="minMax"/>
          <c:max val="1400"/>
          <c:min val="0"/>
        </c:scaling>
        <c:axPos val="l"/>
        <c:majorGridlines/>
        <c:numFmt formatCode="General" sourceLinked="1"/>
        <c:tickLblPos val="nextTo"/>
        <c:crossAx val="85646720"/>
        <c:crosses val="autoZero"/>
        <c:crossBetween val="midCat"/>
        <c:minorUnit val="40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9199067349591024"/>
          <c:y val="5.516185476815396E-2"/>
          <c:w val="0.68376551232066862"/>
          <c:h val="0.72429534849810473"/>
        </c:manualLayout>
      </c:layout>
      <c:lineChart>
        <c:grouping val="standard"/>
        <c:ser>
          <c:idx val="0"/>
          <c:order val="0"/>
          <c:tx>
            <c:strRef>
              <c:f>Sheet6!$C$2:$C$411</c:f>
              <c:strCache>
                <c:ptCount val="4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Sheet6!$B$412:$B$8528</c:f>
              <c:strCach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Grand </c:v>
                </c:pt>
              </c:strCache>
            </c:strRef>
          </c:cat>
          <c:val>
            <c:numRef>
              <c:f>Sheet6!$C$412:$C$8528</c:f>
              <c:numCache>
                <c:formatCode>General</c:formatCode>
                <c:ptCount val="42"/>
                <c:pt idx="0">
                  <c:v>409</c:v>
                </c:pt>
                <c:pt idx="1">
                  <c:v>40</c:v>
                </c:pt>
                <c:pt idx="2">
                  <c:v>53</c:v>
                </c:pt>
                <c:pt idx="3">
                  <c:v>46</c:v>
                </c:pt>
                <c:pt idx="4">
                  <c:v>48</c:v>
                </c:pt>
                <c:pt idx="5">
                  <c:v>76</c:v>
                </c:pt>
                <c:pt idx="6">
                  <c:v>75</c:v>
                </c:pt>
                <c:pt idx="7">
                  <c:v>62</c:v>
                </c:pt>
                <c:pt idx="8">
                  <c:v>81</c:v>
                </c:pt>
                <c:pt idx="9">
                  <c:v>74</c:v>
                </c:pt>
                <c:pt idx="10">
                  <c:v>160</c:v>
                </c:pt>
                <c:pt idx="11">
                  <c:v>124</c:v>
                </c:pt>
                <c:pt idx="12">
                  <c:v>153</c:v>
                </c:pt>
                <c:pt idx="13">
                  <c:v>118</c:v>
                </c:pt>
                <c:pt idx="14">
                  <c:v>124</c:v>
                </c:pt>
                <c:pt idx="15">
                  <c:v>142</c:v>
                </c:pt>
                <c:pt idx="16">
                  <c:v>136</c:v>
                </c:pt>
                <c:pt idx="17">
                  <c:v>117</c:v>
                </c:pt>
                <c:pt idx="18">
                  <c:v>73</c:v>
                </c:pt>
                <c:pt idx="19">
                  <c:v>33</c:v>
                </c:pt>
                <c:pt idx="20">
                  <c:v>566</c:v>
                </c:pt>
                <c:pt idx="21">
                  <c:v>394</c:v>
                </c:pt>
                <c:pt idx="22">
                  <c:v>307</c:v>
                </c:pt>
                <c:pt idx="23">
                  <c:v>235</c:v>
                </c:pt>
                <c:pt idx="24">
                  <c:v>264</c:v>
                </c:pt>
                <c:pt idx="25">
                  <c:v>257</c:v>
                </c:pt>
                <c:pt idx="26">
                  <c:v>235</c:v>
                </c:pt>
                <c:pt idx="27">
                  <c:v>232</c:v>
                </c:pt>
                <c:pt idx="28">
                  <c:v>274</c:v>
                </c:pt>
                <c:pt idx="29">
                  <c:v>223</c:v>
                </c:pt>
                <c:pt idx="30">
                  <c:v>309</c:v>
                </c:pt>
                <c:pt idx="31">
                  <c:v>191</c:v>
                </c:pt>
                <c:pt idx="32">
                  <c:v>236</c:v>
                </c:pt>
                <c:pt idx="33">
                  <c:v>189</c:v>
                </c:pt>
                <c:pt idx="34">
                  <c:v>247</c:v>
                </c:pt>
                <c:pt idx="35">
                  <c:v>229</c:v>
                </c:pt>
                <c:pt idx="36">
                  <c:v>256</c:v>
                </c:pt>
                <c:pt idx="37">
                  <c:v>233</c:v>
                </c:pt>
                <c:pt idx="38">
                  <c:v>268</c:v>
                </c:pt>
                <c:pt idx="39">
                  <c:v>199</c:v>
                </c:pt>
                <c:pt idx="40">
                  <c:v>996</c:v>
                </c:pt>
                <c:pt idx="41">
                  <c:v>8484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78-4ED5-897B-EDB86487CC9C}"/>
            </c:ext>
          </c:extLst>
        </c:ser>
        <c:marker val="1"/>
        <c:axId val="91124480"/>
        <c:axId val="91126016"/>
      </c:lineChart>
      <c:catAx>
        <c:axId val="911244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26016"/>
        <c:crosses val="autoZero"/>
        <c:auto val="1"/>
        <c:lblAlgn val="ctr"/>
        <c:lblOffset val="100"/>
        <c:tickLblSkip val="10"/>
      </c:catAx>
      <c:valAx>
        <c:axId val="91126016"/>
        <c:scaling>
          <c:orientation val="minMax"/>
          <c:max val="15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2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929734182163413"/>
          <c:y val="0.10428742308850741"/>
          <c:w val="0.81054978500027919"/>
          <c:h val="0.62740914762703859"/>
        </c:manualLayout>
      </c:layout>
      <c:scatterChart>
        <c:scatterStyle val="smoothMarker"/>
        <c:ser>
          <c:idx val="0"/>
          <c:order val="0"/>
          <c:tx>
            <c:strRef>
              <c:f>'საგამოცდოს გრაფიკი'!$B$1</c:f>
              <c:strCache>
                <c:ptCount val="1"/>
                <c:pt idx="0">
                  <c:v>raodenoba</c:v>
                </c:pt>
              </c:strCache>
            </c:strRef>
          </c:tx>
          <c:marker>
            <c:symbol val="none"/>
          </c:marker>
          <c:xVal>
            <c:numRef>
              <c:f>'საგამოცდოს გრაფიკი'!$A$2:$A$12992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'საგამოცდოს გრაფიკი'!$B$2:$B$12992</c:f>
              <c:numCache>
                <c:formatCode>General</c:formatCode>
                <c:ptCount val="41"/>
                <c:pt idx="0">
                  <c:v>530</c:v>
                </c:pt>
                <c:pt idx="1">
                  <c:v>10</c:v>
                </c:pt>
                <c:pt idx="2">
                  <c:v>13</c:v>
                </c:pt>
                <c:pt idx="3">
                  <c:v>17</c:v>
                </c:pt>
                <c:pt idx="4">
                  <c:v>13</c:v>
                </c:pt>
                <c:pt idx="5">
                  <c:v>33</c:v>
                </c:pt>
                <c:pt idx="6">
                  <c:v>22</c:v>
                </c:pt>
                <c:pt idx="7">
                  <c:v>37</c:v>
                </c:pt>
                <c:pt idx="8">
                  <c:v>34</c:v>
                </c:pt>
                <c:pt idx="9">
                  <c:v>32</c:v>
                </c:pt>
                <c:pt idx="10">
                  <c:v>89</c:v>
                </c:pt>
                <c:pt idx="11">
                  <c:v>28</c:v>
                </c:pt>
                <c:pt idx="12">
                  <c:v>67</c:v>
                </c:pt>
                <c:pt idx="13">
                  <c:v>59</c:v>
                </c:pt>
                <c:pt idx="14">
                  <c:v>77</c:v>
                </c:pt>
                <c:pt idx="15">
                  <c:v>90</c:v>
                </c:pt>
                <c:pt idx="16">
                  <c:v>105</c:v>
                </c:pt>
                <c:pt idx="17">
                  <c:v>80</c:v>
                </c:pt>
                <c:pt idx="18">
                  <c:v>83</c:v>
                </c:pt>
                <c:pt idx="19">
                  <c:v>41</c:v>
                </c:pt>
                <c:pt idx="20">
                  <c:v>376</c:v>
                </c:pt>
                <c:pt idx="21">
                  <c:v>271</c:v>
                </c:pt>
                <c:pt idx="22">
                  <c:v>263</c:v>
                </c:pt>
                <c:pt idx="23">
                  <c:v>250</c:v>
                </c:pt>
                <c:pt idx="24">
                  <c:v>272</c:v>
                </c:pt>
                <c:pt idx="25">
                  <c:v>325</c:v>
                </c:pt>
                <c:pt idx="26">
                  <c:v>374</c:v>
                </c:pt>
                <c:pt idx="27">
                  <c:v>412</c:v>
                </c:pt>
                <c:pt idx="28">
                  <c:v>455</c:v>
                </c:pt>
                <c:pt idx="29">
                  <c:v>431</c:v>
                </c:pt>
                <c:pt idx="30">
                  <c:v>744</c:v>
                </c:pt>
                <c:pt idx="31">
                  <c:v>331</c:v>
                </c:pt>
                <c:pt idx="32">
                  <c:v>452</c:v>
                </c:pt>
                <c:pt idx="33">
                  <c:v>472</c:v>
                </c:pt>
                <c:pt idx="34">
                  <c:v>533</c:v>
                </c:pt>
                <c:pt idx="35">
                  <c:v>631</c:v>
                </c:pt>
                <c:pt idx="36">
                  <c:v>634</c:v>
                </c:pt>
                <c:pt idx="37">
                  <c:v>742</c:v>
                </c:pt>
                <c:pt idx="38">
                  <c:v>1016</c:v>
                </c:pt>
                <c:pt idx="39">
                  <c:v>798</c:v>
                </c:pt>
                <c:pt idx="40">
                  <c:v>1708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830-450C-B34F-51D7DA0EB3F6}"/>
            </c:ext>
          </c:extLst>
        </c:ser>
        <c:axId val="95385088"/>
        <c:axId val="95386624"/>
      </c:scatterChart>
      <c:valAx>
        <c:axId val="95385088"/>
        <c:scaling>
          <c:orientation val="minMax"/>
          <c:max val="40"/>
        </c:scaling>
        <c:axPos val="b"/>
        <c:numFmt formatCode="General" sourceLinked="1"/>
        <c:tickLblPos val="nextTo"/>
        <c:crossAx val="95386624"/>
        <c:crosses val="autoZero"/>
        <c:crossBetween val="midCat"/>
      </c:valAx>
      <c:valAx>
        <c:axId val="95386624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95385088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3009685039370079"/>
          <c:y val="5.8715368912219304E-2"/>
          <c:w val="0.73612939632545971"/>
          <c:h val="0.6673264800233305"/>
        </c:manualLayout>
      </c:layout>
      <c:scatterChart>
        <c:scatterStyle val="smoothMarker"/>
        <c:ser>
          <c:idx val="0"/>
          <c:order val="0"/>
          <c:tx>
            <c:strRef>
              <c:f>'სოცპოლის - 40ქ. გრაფიკი'!$B$1</c:f>
              <c:strCache>
                <c:ptCount val="1"/>
                <c:pt idx="0">
                  <c:v>raodenoba</c:v>
                </c:pt>
              </c:strCache>
            </c:strRef>
          </c:tx>
          <c:marker>
            <c:symbol val="none"/>
          </c:marker>
          <c:xVal>
            <c:numRef>
              <c:f>'სოცპოლის - 40ქ. გრაფიკი'!$A$2:$A$4269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'სოცპოლის - 40ქ. გრაფიკი'!$B$2:$B$4269</c:f>
              <c:numCache>
                <c:formatCode>General</c:formatCode>
                <c:ptCount val="41"/>
                <c:pt idx="0">
                  <c:v>122</c:v>
                </c:pt>
                <c:pt idx="1">
                  <c:v>7</c:v>
                </c:pt>
                <c:pt idx="2">
                  <c:v>2</c:v>
                </c:pt>
                <c:pt idx="3">
                  <c:v>6</c:v>
                </c:pt>
                <c:pt idx="4">
                  <c:v>8</c:v>
                </c:pt>
                <c:pt idx="5">
                  <c:v>16</c:v>
                </c:pt>
                <c:pt idx="6">
                  <c:v>14</c:v>
                </c:pt>
                <c:pt idx="7">
                  <c:v>9</c:v>
                </c:pt>
                <c:pt idx="8">
                  <c:v>22</c:v>
                </c:pt>
                <c:pt idx="9">
                  <c:v>11</c:v>
                </c:pt>
                <c:pt idx="10">
                  <c:v>25</c:v>
                </c:pt>
                <c:pt idx="11">
                  <c:v>16</c:v>
                </c:pt>
                <c:pt idx="12">
                  <c:v>20</c:v>
                </c:pt>
                <c:pt idx="13">
                  <c:v>26</c:v>
                </c:pt>
                <c:pt idx="14">
                  <c:v>24</c:v>
                </c:pt>
                <c:pt idx="15">
                  <c:v>36</c:v>
                </c:pt>
                <c:pt idx="16">
                  <c:v>35</c:v>
                </c:pt>
                <c:pt idx="17">
                  <c:v>32</c:v>
                </c:pt>
                <c:pt idx="18">
                  <c:v>63</c:v>
                </c:pt>
                <c:pt idx="19">
                  <c:v>31</c:v>
                </c:pt>
                <c:pt idx="20">
                  <c:v>102</c:v>
                </c:pt>
                <c:pt idx="21">
                  <c:v>97</c:v>
                </c:pt>
                <c:pt idx="22">
                  <c:v>86</c:v>
                </c:pt>
                <c:pt idx="23">
                  <c:v>82</c:v>
                </c:pt>
                <c:pt idx="24">
                  <c:v>83</c:v>
                </c:pt>
                <c:pt idx="25">
                  <c:v>107</c:v>
                </c:pt>
                <c:pt idx="26">
                  <c:v>96</c:v>
                </c:pt>
                <c:pt idx="27">
                  <c:v>108</c:v>
                </c:pt>
                <c:pt idx="28">
                  <c:v>155</c:v>
                </c:pt>
                <c:pt idx="29">
                  <c:v>139</c:v>
                </c:pt>
                <c:pt idx="30">
                  <c:v>175</c:v>
                </c:pt>
                <c:pt idx="31">
                  <c:v>166</c:v>
                </c:pt>
                <c:pt idx="32">
                  <c:v>195</c:v>
                </c:pt>
                <c:pt idx="33">
                  <c:v>175</c:v>
                </c:pt>
                <c:pt idx="34">
                  <c:v>207</c:v>
                </c:pt>
                <c:pt idx="35">
                  <c:v>351</c:v>
                </c:pt>
                <c:pt idx="36">
                  <c:v>219</c:v>
                </c:pt>
                <c:pt idx="37">
                  <c:v>197</c:v>
                </c:pt>
                <c:pt idx="38">
                  <c:v>289</c:v>
                </c:pt>
                <c:pt idx="39">
                  <c:v>138</c:v>
                </c:pt>
                <c:pt idx="40">
                  <c:v>535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24F-44A5-9834-E3575E4B6A37}"/>
            </c:ext>
          </c:extLst>
        </c:ser>
        <c:axId val="134036864"/>
        <c:axId val="118957184"/>
      </c:scatterChart>
      <c:valAx>
        <c:axId val="134036864"/>
        <c:scaling>
          <c:orientation val="minMax"/>
          <c:max val="40"/>
        </c:scaling>
        <c:axPos val="b"/>
        <c:numFmt formatCode="General" sourceLinked="1"/>
        <c:tickLblPos val="nextTo"/>
        <c:crossAx val="118957184"/>
        <c:crosses val="autoZero"/>
        <c:crossBetween val="midCat"/>
      </c:valAx>
      <c:valAx>
        <c:axId val="118957184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134036864"/>
        <c:crosses val="autoZero"/>
        <c:crossBetween val="midCat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957722196490144"/>
          <c:y val="5.8715368912219304E-2"/>
          <c:w val="0.77591902115176781"/>
          <c:h val="0.71362277631962689"/>
        </c:manualLayout>
      </c:layout>
      <c:scatterChart>
        <c:scatterStyle val="smoothMarker"/>
        <c:ser>
          <c:idx val="0"/>
          <c:order val="0"/>
          <c:tx>
            <c:strRef>
              <c:f>'ფსიქოლოგების 40 ქ. გრაფიკი'!$B$1</c:f>
              <c:strCache>
                <c:ptCount val="1"/>
                <c:pt idx="0">
                  <c:v>raodenoba</c:v>
                </c:pt>
              </c:strCache>
            </c:strRef>
          </c:tx>
          <c:marker>
            <c:symbol val="none"/>
          </c:marker>
          <c:xVal>
            <c:numRef>
              <c:f>'ფსიქოლოგების 40 ქ. გრაფიკი'!$A$2:$A$2227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'ფსიქოლოგების 40 ქ. გრაფიკი'!$B$2:$B$2227</c:f>
              <c:numCache>
                <c:formatCode>General</c:formatCode>
                <c:ptCount val="41"/>
                <c:pt idx="0">
                  <c:v>65</c:v>
                </c:pt>
                <c:pt idx="1">
                  <c:v>1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  <c:pt idx="5">
                  <c:v>8</c:v>
                </c:pt>
                <c:pt idx="6">
                  <c:v>7</c:v>
                </c:pt>
                <c:pt idx="7">
                  <c:v>12</c:v>
                </c:pt>
                <c:pt idx="8">
                  <c:v>12</c:v>
                </c:pt>
                <c:pt idx="9">
                  <c:v>10</c:v>
                </c:pt>
                <c:pt idx="10">
                  <c:v>34</c:v>
                </c:pt>
                <c:pt idx="11">
                  <c:v>11</c:v>
                </c:pt>
                <c:pt idx="12">
                  <c:v>24</c:v>
                </c:pt>
                <c:pt idx="13">
                  <c:v>22</c:v>
                </c:pt>
                <c:pt idx="14">
                  <c:v>33</c:v>
                </c:pt>
                <c:pt idx="15">
                  <c:v>37</c:v>
                </c:pt>
                <c:pt idx="16">
                  <c:v>41</c:v>
                </c:pt>
                <c:pt idx="17">
                  <c:v>23</c:v>
                </c:pt>
                <c:pt idx="18">
                  <c:v>30</c:v>
                </c:pt>
                <c:pt idx="19">
                  <c:v>8</c:v>
                </c:pt>
                <c:pt idx="20">
                  <c:v>81</c:v>
                </c:pt>
                <c:pt idx="21">
                  <c:v>98</c:v>
                </c:pt>
                <c:pt idx="22">
                  <c:v>63</c:v>
                </c:pt>
                <c:pt idx="23">
                  <c:v>69</c:v>
                </c:pt>
                <c:pt idx="24">
                  <c:v>64</c:v>
                </c:pt>
                <c:pt idx="25">
                  <c:v>64</c:v>
                </c:pt>
                <c:pt idx="26">
                  <c:v>79</c:v>
                </c:pt>
                <c:pt idx="27">
                  <c:v>62</c:v>
                </c:pt>
                <c:pt idx="28">
                  <c:v>71</c:v>
                </c:pt>
                <c:pt idx="29">
                  <c:v>60</c:v>
                </c:pt>
                <c:pt idx="30">
                  <c:v>111</c:v>
                </c:pt>
                <c:pt idx="31">
                  <c:v>67</c:v>
                </c:pt>
                <c:pt idx="32">
                  <c:v>70</c:v>
                </c:pt>
                <c:pt idx="33">
                  <c:v>73</c:v>
                </c:pt>
                <c:pt idx="34">
                  <c:v>81</c:v>
                </c:pt>
                <c:pt idx="35">
                  <c:v>124</c:v>
                </c:pt>
                <c:pt idx="36">
                  <c:v>82</c:v>
                </c:pt>
                <c:pt idx="37">
                  <c:v>79</c:v>
                </c:pt>
                <c:pt idx="38">
                  <c:v>106</c:v>
                </c:pt>
                <c:pt idx="39">
                  <c:v>45</c:v>
                </c:pt>
                <c:pt idx="40">
                  <c:v>244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A78-4E5A-BC8C-8D464D23B748}"/>
            </c:ext>
          </c:extLst>
        </c:ser>
        <c:axId val="119728768"/>
        <c:axId val="120213888"/>
      </c:scatterChart>
      <c:valAx>
        <c:axId val="119728768"/>
        <c:scaling>
          <c:orientation val="minMax"/>
          <c:max val="40"/>
        </c:scaling>
        <c:axPos val="b"/>
        <c:numFmt formatCode="General" sourceLinked="1"/>
        <c:tickLblPos val="nextTo"/>
        <c:crossAx val="120213888"/>
        <c:crosses val="autoZero"/>
        <c:crossBetween val="midCat"/>
      </c:valAx>
      <c:valAx>
        <c:axId val="120213888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119728768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1034218462053944"/>
          <c:y val="5.9791484397783659E-2"/>
          <c:w val="0.75641313452839698"/>
          <c:h val="0.72303258967629058"/>
        </c:manualLayout>
      </c:layout>
      <c:lineChart>
        <c:grouping val="standard"/>
        <c:ser>
          <c:idx val="0"/>
          <c:order val="0"/>
          <c:tx>
            <c:strRef>
              <c:f>Sheet2!$C$2:$C$478</c:f>
              <c:strCache>
                <c:ptCount val="47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Sheet2!$B$479:$B$13437</c:f>
              <c:strCach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Grand </c:v>
                </c:pt>
              </c:strCache>
            </c:strRef>
          </c:cat>
          <c:val>
            <c:numRef>
              <c:f>Sheet2!$C$479:$C$13437</c:f>
              <c:numCache>
                <c:formatCode>General</c:formatCode>
                <c:ptCount val="42"/>
                <c:pt idx="0">
                  <c:v>476</c:v>
                </c:pt>
                <c:pt idx="1">
                  <c:v>11</c:v>
                </c:pt>
                <c:pt idx="2">
                  <c:v>33</c:v>
                </c:pt>
                <c:pt idx="3">
                  <c:v>23</c:v>
                </c:pt>
                <c:pt idx="4">
                  <c:v>28</c:v>
                </c:pt>
                <c:pt idx="5">
                  <c:v>65</c:v>
                </c:pt>
                <c:pt idx="6">
                  <c:v>41</c:v>
                </c:pt>
                <c:pt idx="7">
                  <c:v>78</c:v>
                </c:pt>
                <c:pt idx="8">
                  <c:v>71</c:v>
                </c:pt>
                <c:pt idx="9">
                  <c:v>50</c:v>
                </c:pt>
                <c:pt idx="10">
                  <c:v>132</c:v>
                </c:pt>
                <c:pt idx="11">
                  <c:v>96</c:v>
                </c:pt>
                <c:pt idx="12">
                  <c:v>109</c:v>
                </c:pt>
                <c:pt idx="13">
                  <c:v>113</c:v>
                </c:pt>
                <c:pt idx="14">
                  <c:v>108</c:v>
                </c:pt>
                <c:pt idx="15">
                  <c:v>189</c:v>
                </c:pt>
                <c:pt idx="16">
                  <c:v>166</c:v>
                </c:pt>
                <c:pt idx="17">
                  <c:v>142</c:v>
                </c:pt>
                <c:pt idx="18">
                  <c:v>130</c:v>
                </c:pt>
                <c:pt idx="19">
                  <c:v>98</c:v>
                </c:pt>
                <c:pt idx="20">
                  <c:v>716</c:v>
                </c:pt>
                <c:pt idx="21">
                  <c:v>480</c:v>
                </c:pt>
                <c:pt idx="22">
                  <c:v>313</c:v>
                </c:pt>
                <c:pt idx="23">
                  <c:v>300</c:v>
                </c:pt>
                <c:pt idx="24">
                  <c:v>290</c:v>
                </c:pt>
                <c:pt idx="25">
                  <c:v>415</c:v>
                </c:pt>
                <c:pt idx="26">
                  <c:v>337</c:v>
                </c:pt>
                <c:pt idx="27">
                  <c:v>406</c:v>
                </c:pt>
                <c:pt idx="28">
                  <c:v>433</c:v>
                </c:pt>
                <c:pt idx="29">
                  <c:v>374</c:v>
                </c:pt>
                <c:pt idx="30">
                  <c:v>600</c:v>
                </c:pt>
                <c:pt idx="31">
                  <c:v>380</c:v>
                </c:pt>
                <c:pt idx="32">
                  <c:v>498</c:v>
                </c:pt>
                <c:pt idx="33">
                  <c:v>439</c:v>
                </c:pt>
                <c:pt idx="34">
                  <c:v>492</c:v>
                </c:pt>
                <c:pt idx="35">
                  <c:v>573</c:v>
                </c:pt>
                <c:pt idx="36">
                  <c:v>569</c:v>
                </c:pt>
                <c:pt idx="37">
                  <c:v>559</c:v>
                </c:pt>
                <c:pt idx="38">
                  <c:v>671</c:v>
                </c:pt>
                <c:pt idx="39">
                  <c:v>515</c:v>
                </c:pt>
                <c:pt idx="40">
                  <c:v>1874</c:v>
                </c:pt>
                <c:pt idx="41">
                  <c:v>13393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7D-4BE9-ABAF-D6BEB0B4920F}"/>
            </c:ext>
          </c:extLst>
        </c:ser>
        <c:marker val="1"/>
        <c:axId val="133974656"/>
        <c:axId val="133976448"/>
      </c:lineChart>
      <c:catAx>
        <c:axId val="1339746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76448"/>
        <c:crosses val="autoZero"/>
        <c:auto val="1"/>
        <c:lblAlgn val="ctr"/>
        <c:lblOffset val="100"/>
        <c:tickLblSkip val="10"/>
      </c:catAx>
      <c:valAx>
        <c:axId val="133976448"/>
        <c:scaling>
          <c:orientation val="minMax"/>
          <c:max val="2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7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423441971298007"/>
          <c:y val="9.1574013900853637E-2"/>
          <c:w val="0.78465178274457859"/>
          <c:h val="0.64277190878971235"/>
        </c:manualLayout>
      </c:layout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'საგამოცდოს გრაფიკი'!$A$23:$A$1633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'საგამოცდოს გრაფიკი'!$B$23:$B$1633</c:f>
              <c:numCache>
                <c:formatCode>General</c:formatCode>
                <c:ptCount val="41"/>
                <c:pt idx="0">
                  <c:v>21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7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7</c:v>
                </c:pt>
                <c:pt idx="10">
                  <c:v>14</c:v>
                </c:pt>
                <c:pt idx="11">
                  <c:v>17</c:v>
                </c:pt>
                <c:pt idx="12">
                  <c:v>10</c:v>
                </c:pt>
                <c:pt idx="13">
                  <c:v>11</c:v>
                </c:pt>
                <c:pt idx="14">
                  <c:v>6</c:v>
                </c:pt>
                <c:pt idx="15">
                  <c:v>17</c:v>
                </c:pt>
                <c:pt idx="16">
                  <c:v>13</c:v>
                </c:pt>
                <c:pt idx="17">
                  <c:v>13</c:v>
                </c:pt>
                <c:pt idx="18">
                  <c:v>6</c:v>
                </c:pt>
                <c:pt idx="19">
                  <c:v>2</c:v>
                </c:pt>
                <c:pt idx="20">
                  <c:v>96</c:v>
                </c:pt>
                <c:pt idx="21">
                  <c:v>76</c:v>
                </c:pt>
                <c:pt idx="22">
                  <c:v>47</c:v>
                </c:pt>
                <c:pt idx="23">
                  <c:v>55</c:v>
                </c:pt>
                <c:pt idx="24">
                  <c:v>56</c:v>
                </c:pt>
                <c:pt idx="25">
                  <c:v>45</c:v>
                </c:pt>
                <c:pt idx="26">
                  <c:v>52</c:v>
                </c:pt>
                <c:pt idx="27">
                  <c:v>47</c:v>
                </c:pt>
                <c:pt idx="28">
                  <c:v>65</c:v>
                </c:pt>
                <c:pt idx="29">
                  <c:v>71</c:v>
                </c:pt>
                <c:pt idx="30">
                  <c:v>83</c:v>
                </c:pt>
                <c:pt idx="31">
                  <c:v>46</c:v>
                </c:pt>
                <c:pt idx="32">
                  <c:v>67</c:v>
                </c:pt>
                <c:pt idx="33">
                  <c:v>63</c:v>
                </c:pt>
                <c:pt idx="34">
                  <c:v>66</c:v>
                </c:pt>
                <c:pt idx="35">
                  <c:v>72</c:v>
                </c:pt>
                <c:pt idx="36">
                  <c:v>69</c:v>
                </c:pt>
                <c:pt idx="37">
                  <c:v>50</c:v>
                </c:pt>
                <c:pt idx="38">
                  <c:v>99</c:v>
                </c:pt>
                <c:pt idx="39">
                  <c:v>32</c:v>
                </c:pt>
                <c:pt idx="40">
                  <c:v>168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3DD-4F3A-B430-E4DA184CE611}"/>
            </c:ext>
          </c:extLst>
        </c:ser>
        <c:axId val="134791936"/>
        <c:axId val="134793472"/>
      </c:scatterChart>
      <c:valAx>
        <c:axId val="134791936"/>
        <c:scaling>
          <c:orientation val="minMax"/>
          <c:max val="40"/>
        </c:scaling>
        <c:axPos val="b"/>
        <c:numFmt formatCode="General" sourceLinked="1"/>
        <c:tickLblPos val="nextTo"/>
        <c:crossAx val="134793472"/>
        <c:crosses val="autoZero"/>
        <c:crossBetween val="midCat"/>
      </c:valAx>
      <c:valAx>
        <c:axId val="134793472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134791936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481014873140868"/>
          <c:y val="5.516185476815396E-2"/>
          <c:w val="0.82040274132400093"/>
          <c:h val="0.72766221930592012"/>
        </c:manualLayout>
      </c:layout>
      <c:lineChart>
        <c:grouping val="standard"/>
        <c:ser>
          <c:idx val="0"/>
          <c:order val="0"/>
          <c:tx>
            <c:strRef>
              <c:f>Sheet2!$C$2:$C$197</c:f>
              <c:strCache>
                <c:ptCount val="1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Sheet2!$B$198:$B$5235</c:f>
              <c:strCach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Grand </c:v>
                </c:pt>
              </c:strCache>
            </c:strRef>
          </c:cat>
          <c:val>
            <c:numRef>
              <c:f>Sheet2!$C$198:$C$5235</c:f>
              <c:numCache>
                <c:formatCode>General</c:formatCode>
                <c:ptCount val="42"/>
                <c:pt idx="0">
                  <c:v>195</c:v>
                </c:pt>
                <c:pt idx="1">
                  <c:v>5</c:v>
                </c:pt>
                <c:pt idx="2">
                  <c:v>13</c:v>
                </c:pt>
                <c:pt idx="3">
                  <c:v>14</c:v>
                </c:pt>
                <c:pt idx="4">
                  <c:v>19</c:v>
                </c:pt>
                <c:pt idx="5">
                  <c:v>23</c:v>
                </c:pt>
                <c:pt idx="6">
                  <c:v>43</c:v>
                </c:pt>
                <c:pt idx="7">
                  <c:v>22</c:v>
                </c:pt>
                <c:pt idx="8">
                  <c:v>37</c:v>
                </c:pt>
                <c:pt idx="9">
                  <c:v>21</c:v>
                </c:pt>
                <c:pt idx="10">
                  <c:v>54</c:v>
                </c:pt>
                <c:pt idx="11">
                  <c:v>30</c:v>
                </c:pt>
                <c:pt idx="12">
                  <c:v>33</c:v>
                </c:pt>
                <c:pt idx="13">
                  <c:v>32</c:v>
                </c:pt>
                <c:pt idx="14">
                  <c:v>34</c:v>
                </c:pt>
                <c:pt idx="15">
                  <c:v>41</c:v>
                </c:pt>
                <c:pt idx="16">
                  <c:v>34</c:v>
                </c:pt>
                <c:pt idx="17">
                  <c:v>26</c:v>
                </c:pt>
                <c:pt idx="18">
                  <c:v>31</c:v>
                </c:pt>
                <c:pt idx="19">
                  <c:v>20</c:v>
                </c:pt>
                <c:pt idx="20">
                  <c:v>225</c:v>
                </c:pt>
                <c:pt idx="21">
                  <c:v>153</c:v>
                </c:pt>
                <c:pt idx="22">
                  <c:v>111</c:v>
                </c:pt>
                <c:pt idx="23">
                  <c:v>109</c:v>
                </c:pt>
                <c:pt idx="24">
                  <c:v>120</c:v>
                </c:pt>
                <c:pt idx="25">
                  <c:v>156</c:v>
                </c:pt>
                <c:pt idx="26">
                  <c:v>145</c:v>
                </c:pt>
                <c:pt idx="27">
                  <c:v>108</c:v>
                </c:pt>
                <c:pt idx="28">
                  <c:v>180</c:v>
                </c:pt>
                <c:pt idx="29">
                  <c:v>149</c:v>
                </c:pt>
                <c:pt idx="30">
                  <c:v>225</c:v>
                </c:pt>
                <c:pt idx="31">
                  <c:v>168</c:v>
                </c:pt>
                <c:pt idx="32">
                  <c:v>194</c:v>
                </c:pt>
                <c:pt idx="33">
                  <c:v>164</c:v>
                </c:pt>
                <c:pt idx="34">
                  <c:v>197</c:v>
                </c:pt>
                <c:pt idx="35">
                  <c:v>220</c:v>
                </c:pt>
                <c:pt idx="36">
                  <c:v>250</c:v>
                </c:pt>
                <c:pt idx="37">
                  <c:v>182</c:v>
                </c:pt>
                <c:pt idx="38">
                  <c:v>296</c:v>
                </c:pt>
                <c:pt idx="39">
                  <c:v>199</c:v>
                </c:pt>
                <c:pt idx="40">
                  <c:v>913</c:v>
                </c:pt>
                <c:pt idx="41">
                  <c:v>5191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4B-4379-B8EE-3D4439DEA6E8}"/>
            </c:ext>
          </c:extLst>
        </c:ser>
        <c:marker val="1"/>
        <c:axId val="130865792"/>
        <c:axId val="130900352"/>
      </c:lineChart>
      <c:catAx>
        <c:axId val="1308657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900352"/>
        <c:crosses val="autoZero"/>
        <c:auto val="1"/>
        <c:lblAlgn val="ctr"/>
        <c:lblOffset val="100"/>
        <c:tickLblSkip val="10"/>
      </c:catAx>
      <c:valAx>
        <c:axId val="130900352"/>
        <c:scaling>
          <c:orientation val="minMax"/>
          <c:max val="1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86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4610236220472442"/>
          <c:y val="5.516185476815396E-2"/>
          <c:w val="0.83480041557305373"/>
          <c:h val="0.73935641464831758"/>
        </c:manualLayout>
      </c:layout>
      <c:lineChart>
        <c:grouping val="standard"/>
        <c:ser>
          <c:idx val="0"/>
          <c:order val="0"/>
          <c:tx>
            <c:strRef>
              <c:f>Sheet2!$C$2:$C$2128</c:f>
              <c:strCache>
                <c:ptCount val="21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Sheet2!$B$2129:$B$57931</c:f>
              <c:strCach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Grand </c:v>
                </c:pt>
              </c:strCache>
            </c:strRef>
          </c:cat>
          <c:val>
            <c:numRef>
              <c:f>Sheet2!$C$2129:$C$57931</c:f>
              <c:numCache>
                <c:formatCode>General</c:formatCode>
                <c:ptCount val="42"/>
                <c:pt idx="0">
                  <c:v>2126</c:v>
                </c:pt>
                <c:pt idx="1">
                  <c:v>90</c:v>
                </c:pt>
                <c:pt idx="2">
                  <c:v>149</c:v>
                </c:pt>
                <c:pt idx="3">
                  <c:v>132</c:v>
                </c:pt>
                <c:pt idx="4">
                  <c:v>158</c:v>
                </c:pt>
                <c:pt idx="5">
                  <c:v>271</c:v>
                </c:pt>
                <c:pt idx="6">
                  <c:v>256</c:v>
                </c:pt>
                <c:pt idx="7">
                  <c:v>261</c:v>
                </c:pt>
                <c:pt idx="8">
                  <c:v>343</c:v>
                </c:pt>
                <c:pt idx="9">
                  <c:v>286</c:v>
                </c:pt>
                <c:pt idx="10">
                  <c:v>606</c:v>
                </c:pt>
                <c:pt idx="11">
                  <c:v>409</c:v>
                </c:pt>
                <c:pt idx="12">
                  <c:v>517</c:v>
                </c:pt>
                <c:pt idx="13">
                  <c:v>483</c:v>
                </c:pt>
                <c:pt idx="14">
                  <c:v>505</c:v>
                </c:pt>
                <c:pt idx="15">
                  <c:v>686</c:v>
                </c:pt>
                <c:pt idx="16">
                  <c:v>635</c:v>
                </c:pt>
                <c:pt idx="17">
                  <c:v>535</c:v>
                </c:pt>
                <c:pt idx="18">
                  <c:v>493</c:v>
                </c:pt>
                <c:pt idx="19">
                  <c:v>272</c:v>
                </c:pt>
                <c:pt idx="20">
                  <c:v>2573</c:v>
                </c:pt>
                <c:pt idx="21">
                  <c:v>1888</c:v>
                </c:pt>
                <c:pt idx="22">
                  <c:v>1448</c:v>
                </c:pt>
                <c:pt idx="23">
                  <c:v>1326</c:v>
                </c:pt>
                <c:pt idx="24">
                  <c:v>1429</c:v>
                </c:pt>
                <c:pt idx="25">
                  <c:v>1650</c:v>
                </c:pt>
                <c:pt idx="26">
                  <c:v>1594</c:v>
                </c:pt>
                <c:pt idx="27">
                  <c:v>1694</c:v>
                </c:pt>
                <c:pt idx="28">
                  <c:v>1978</c:v>
                </c:pt>
                <c:pt idx="29">
                  <c:v>1742</c:v>
                </c:pt>
                <c:pt idx="30">
                  <c:v>2805</c:v>
                </c:pt>
                <c:pt idx="31">
                  <c:v>1678</c:v>
                </c:pt>
                <c:pt idx="32">
                  <c:v>2047</c:v>
                </c:pt>
                <c:pt idx="33">
                  <c:v>1897</c:v>
                </c:pt>
                <c:pt idx="34">
                  <c:v>2164</c:v>
                </c:pt>
                <c:pt idx="35">
                  <c:v>2616</c:v>
                </c:pt>
                <c:pt idx="36">
                  <c:v>2481</c:v>
                </c:pt>
                <c:pt idx="37">
                  <c:v>2438</c:v>
                </c:pt>
                <c:pt idx="38">
                  <c:v>3247</c:v>
                </c:pt>
                <c:pt idx="39">
                  <c:v>2282</c:v>
                </c:pt>
                <c:pt idx="40">
                  <c:v>7697</c:v>
                </c:pt>
                <c:pt idx="41">
                  <c:v>57887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59-4CBC-8A33-E2B7C5848691}"/>
            </c:ext>
          </c:extLst>
        </c:ser>
        <c:marker val="1"/>
        <c:axId val="134115328"/>
        <c:axId val="134799744"/>
      </c:lineChart>
      <c:catAx>
        <c:axId val="1341153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799744"/>
        <c:crosses val="autoZero"/>
        <c:auto val="1"/>
        <c:lblAlgn val="ctr"/>
        <c:lblOffset val="100"/>
        <c:tickLblSkip val="10"/>
      </c:catAx>
      <c:valAx>
        <c:axId val="134799744"/>
        <c:scaling>
          <c:orientation val="minMax"/>
          <c:max val="1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1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0.24621</cdr:x>
      <cdr:y>0.04012</cdr:y>
    </cdr:from>
    <cdr:to>
      <cdr:x>0.70833</cdr:x>
      <cdr:y>0.15123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38251" y="123826"/>
          <a:ext cx="23241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0.47351</cdr:x>
      <cdr:y>0.76867</cdr:y>
    </cdr:from>
    <cdr:to>
      <cdr:x>0.63245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24150" y="36099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0.45884</cdr:x>
      <cdr:y>0.8846</cdr:y>
    </cdr:from>
    <cdr:to>
      <cdr:x>0.76513</cdr:x>
      <cdr:y>0.98822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45957" y="2385352"/>
          <a:ext cx="2567322" cy="279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ka-GE" sz="1100" dirty="0"/>
            <a:t>მიღებული შეფასება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0.09615</cdr:x>
      <cdr:y>0.25898</cdr:y>
    </cdr:from>
    <cdr:to>
      <cdr:x>0.16734</cdr:x>
      <cdr:y>0.67825</cdr:y>
    </cdr:to>
    <cdr:sp macro="" textlink="">
      <cdr:nvSpPr>
        <cdr:cNvPr id="6" name="TextBox 5"/>
        <cdr:cNvSpPr txBox="1"/>
      </cdr:nvSpPr>
      <cdr:spPr>
        <a:xfrm xmlns:a="http://schemas.openxmlformats.org/drawingml/2006/main" rot="16200000">
          <a:off x="526717" y="874429"/>
          <a:ext cx="1034735" cy="564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ka-GE" dirty="0"/>
            <a:t>სტუდენტთა </a:t>
          </a:r>
          <a:r>
            <a:rPr lang="ka-GE" sz="1100" dirty="0"/>
            <a:t>რაოდენობა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0.40777</cdr:x>
      <cdr:y>0.89004</cdr:y>
    </cdr:from>
    <cdr:to>
      <cdr:x>0.6699</cdr:x>
      <cdr:y>0.97338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21E28570-7DA2-4340-A5D6-B772EFDBD856}"/>
            </a:ext>
          </a:extLst>
        </cdr:cNvPr>
        <cdr:cNvSpPr txBox="1"/>
      </cdr:nvSpPr>
      <cdr:spPr>
        <a:xfrm xmlns:a="http://schemas.openxmlformats.org/drawingml/2006/main">
          <a:off x="3200400" y="2441567"/>
          <a:ext cx="2057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a-GE" sz="1100" dirty="0"/>
            <a:t>      მიღებული შეფასება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0.15614</cdr:x>
      <cdr:y>0.05671</cdr:y>
    </cdr:from>
    <cdr:to>
      <cdr:x>0.23867</cdr:x>
      <cdr:y>0.72338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634F2DED-7982-4B93-B7A7-4B35E7E2732F}"/>
            </a:ext>
          </a:extLst>
        </cdr:cNvPr>
        <cdr:cNvSpPr txBox="1"/>
      </cdr:nvSpPr>
      <cdr:spPr>
        <a:xfrm xmlns:a="http://schemas.openxmlformats.org/drawingml/2006/main" rot="16200000">
          <a:off x="634938" y="746117"/>
          <a:ext cx="1828800" cy="647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a-GE" sz="1100" dirty="0"/>
            <a:t>სტუდენტთა რაოდენობა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0.02913</cdr:x>
      <cdr:y>0.46883</cdr:y>
    </cdr:from>
    <cdr:to>
      <cdr:x>0.07379</cdr:x>
      <cdr:y>0.729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2875" y="1647825"/>
          <a:ext cx="2190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0.02613</cdr:x>
      <cdr:y>0.25869</cdr:y>
    </cdr:from>
    <cdr:to>
      <cdr:x>0.09603</cdr:x>
      <cdr:y>0.6652</cdr:y>
    </cdr:to>
    <cdr:sp macro="" textlink="">
      <cdr:nvSpPr>
        <cdr:cNvPr id="5" name="TextBox 4"/>
        <cdr:cNvSpPr txBox="1"/>
      </cdr:nvSpPr>
      <cdr:spPr>
        <a:xfrm xmlns:a="http://schemas.openxmlformats.org/drawingml/2006/main" rot="16200000">
          <a:off x="-152972" y="1091682"/>
          <a:ext cx="1180963" cy="500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ka-GE" sz="1100" dirty="0"/>
            <a:t>სტუნტთა რაოდენობა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0.37087</cdr:x>
      <cdr:y>0.8645</cdr:y>
    </cdr:from>
    <cdr:to>
      <cdr:x>0.71068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19275" y="3038475"/>
          <a:ext cx="1666875" cy="476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0.50874</cdr:x>
      <cdr:y>0.73984</cdr:y>
    </cdr:from>
    <cdr:to>
      <cdr:x>0.69515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495550" y="33051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0.30652</cdr:x>
      <cdr:y>0.83574</cdr:y>
    </cdr:from>
    <cdr:to>
      <cdr:x>0.73404</cdr:x>
      <cdr:y>0.94925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195560" y="2427939"/>
          <a:ext cx="3062240" cy="329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ka-GE" sz="1100" dirty="0"/>
            <a:t>მიღებული შეფასებები</a:t>
          </a:r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0.09314</cdr:x>
      <cdr:y>0.12891</cdr:y>
    </cdr:from>
    <cdr:to>
      <cdr:x>0.14216</cdr:x>
      <cdr:y>0.7327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59F9AEA2-2311-493C-88AD-271F5DC893CF}"/>
            </a:ext>
          </a:extLst>
        </cdr:cNvPr>
        <cdr:cNvSpPr txBox="1"/>
      </cdr:nvSpPr>
      <cdr:spPr>
        <a:xfrm xmlns:a="http://schemas.openxmlformats.org/drawingml/2006/main" rot="16200000">
          <a:off x="0" y="1114366"/>
          <a:ext cx="1828799" cy="380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a-GE" sz="1100" dirty="0"/>
            <a:t>სტუდენტთა რაოდენობა</a:t>
          </a:r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0.40353</cdr:x>
      <cdr:y>0.89494</cdr:y>
    </cdr:from>
    <cdr:to>
      <cdr:x>0.66514</cdr:x>
      <cdr:y>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="" xmlns:a16="http://schemas.microsoft.com/office/drawing/2014/main" id="{08B3FFE7-503B-47CC-B619-F2DA8710A95F}"/>
            </a:ext>
          </a:extLst>
        </cdr:cNvPr>
        <cdr:cNvSpPr txBox="1"/>
      </cdr:nvSpPr>
      <cdr:spPr>
        <a:xfrm xmlns:a="http://schemas.openxmlformats.org/drawingml/2006/main">
          <a:off x="2938462" y="2596515"/>
          <a:ext cx="1905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0.40344</cdr:x>
      <cdr:y>0.83565</cdr:y>
    </cdr:from>
    <cdr:to>
      <cdr:x>0.67551</cdr:x>
      <cdr:y>0.91243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="" xmlns:a16="http://schemas.microsoft.com/office/drawing/2014/main" id="{C3522078-3247-4BD3-A907-C99BF25AA42C}"/>
            </a:ext>
          </a:extLst>
        </cdr:cNvPr>
        <cdr:cNvSpPr txBox="1"/>
      </cdr:nvSpPr>
      <cdr:spPr>
        <a:xfrm xmlns:a="http://schemas.openxmlformats.org/drawingml/2006/main">
          <a:off x="2937769" y="2488173"/>
          <a:ext cx="1981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a-GE" sz="1100" dirty="0"/>
            <a:t>მიღებული შეფასება</a:t>
          </a:r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0.42222</cdr:x>
      <cdr:y>0.8926</cdr:y>
    </cdr:from>
    <cdr:to>
      <cdr:x>0.7</cdr:x>
      <cdr:y>0.97593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008D94B2-989E-45BA-A30C-2394F55C657B}"/>
            </a:ext>
          </a:extLst>
        </cdr:cNvPr>
        <cdr:cNvSpPr txBox="1"/>
      </cdr:nvSpPr>
      <cdr:spPr>
        <a:xfrm xmlns:a="http://schemas.openxmlformats.org/drawingml/2006/main">
          <a:off x="2895600" y="2448580"/>
          <a:ext cx="1905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a-GE" sz="1100" dirty="0"/>
            <a:t>მიღებული შეფასება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0.02553</cdr:y>
    </cdr:from>
    <cdr:to>
      <cdr:x>0.05</cdr:x>
      <cdr:y>0.74775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434EEA4A-AC37-4165-BD6D-B5135CA1EBDD}"/>
            </a:ext>
          </a:extLst>
        </cdr:cNvPr>
        <cdr:cNvSpPr txBox="1"/>
      </cdr:nvSpPr>
      <cdr:spPr>
        <a:xfrm xmlns:a="http://schemas.openxmlformats.org/drawingml/2006/main" rot="16200000">
          <a:off x="-2876549" y="889177"/>
          <a:ext cx="19812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a-GE" sz="1100" dirty="0"/>
            <a:t>სტუდენტთა რაოდენობა</a:t>
          </a:r>
          <a:endParaRPr lang="en-US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0.36893</cdr:x>
      <cdr:y>0.86859</cdr:y>
    </cdr:from>
    <cdr:to>
      <cdr:x>0.60852</cdr:x>
      <cdr:y>0.94523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7F6BA07F-1EC8-4279-8AB1-36EB5B7524E0}"/>
            </a:ext>
          </a:extLst>
        </cdr:cNvPr>
        <cdr:cNvSpPr txBox="1"/>
      </cdr:nvSpPr>
      <cdr:spPr>
        <a:xfrm xmlns:a="http://schemas.openxmlformats.org/drawingml/2006/main">
          <a:off x="2895600" y="2590800"/>
          <a:ext cx="1880446" cy="22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a-GE" sz="1100" dirty="0"/>
            <a:t>მიღებული შეფასება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0.01562</cdr:x>
      <cdr:y>0.04401</cdr:y>
    </cdr:from>
    <cdr:to>
      <cdr:x>0.06771</cdr:x>
      <cdr:y>0.7694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60969A8F-0F05-4FA9-A4E4-6A0AE58BF861}"/>
            </a:ext>
          </a:extLst>
        </cdr:cNvPr>
        <cdr:cNvSpPr txBox="1"/>
      </cdr:nvSpPr>
      <cdr:spPr>
        <a:xfrm xmlns:a="http://schemas.openxmlformats.org/drawingml/2006/main" rot="16200000">
          <a:off x="-777035" y="1022595"/>
          <a:ext cx="2163670" cy="381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a-GE" sz="1100" dirty="0"/>
            <a:t>სტუდენტთა რაოდენობა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BF4F8-1593-4548-B3FE-7C029ABFCBC7}" type="datetimeFigureOut">
              <a:rPr lang="en-US" smtClean="0"/>
              <a:pPr/>
              <a:t>04/01/2018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BFD12-FE1F-4B4D-8A41-0B030ECDAA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CC2E23-A16F-4D77-8A1D-983C189A5785}" type="datetimeFigureOut">
              <a:rPr lang="en-US"/>
              <a:pPr>
                <a:defRPr/>
              </a:pPr>
              <a:t>04/01/2018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0B1DBB-5F51-4F7E-AF3A-0D65E51E0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8533BC3-C578-46C3-829B-7802B2BBA45F}" type="datetime1">
              <a:rPr lang="en-US" smtClean="0"/>
              <a:pPr>
                <a:defRPr/>
              </a:pPr>
              <a:t>04/01/2018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F27B8D7-96F2-4DA5-969F-E9559A2DFC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B50852-B895-4E66-9BDD-87A0A82F0C4A}" type="datetime1">
              <a:rPr lang="en-US" smtClean="0"/>
              <a:pPr>
                <a:defRPr/>
              </a:pPr>
              <a:t>04/01/2018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160C5-6E4D-478C-8BF4-F6603A3508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2FFA0-C073-4626-856E-4AF52F447408}" type="datetime1">
              <a:rPr lang="en-US" smtClean="0"/>
              <a:pPr>
                <a:defRPr/>
              </a:pPr>
              <a:t>04/01/2018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E5B97-90CE-49B2-99DF-22DF7FC11B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9C079-0C40-4B15-85EE-FD1F817B9FB0}" type="datetime1">
              <a:rPr lang="en-US" smtClean="0"/>
              <a:pPr>
                <a:defRPr/>
              </a:pPr>
              <a:t>04/01/2018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41801-6088-4975-B292-683567ED12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39861-CFCB-4AFE-AFC3-FA96D0283558}" type="datetime1">
              <a:rPr lang="en-US" smtClean="0"/>
              <a:pPr>
                <a:defRPr/>
              </a:pPr>
              <a:t>04/01/2018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B2D4A-E5FC-4F85-909B-B294CC1EFD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72DF5-A4F8-431C-A46E-51882B9386A5}" type="datetime1">
              <a:rPr lang="en-US" smtClean="0"/>
              <a:pPr>
                <a:defRPr/>
              </a:pPr>
              <a:t>04/01/2018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A3BA2-1656-424A-A44D-2372DF01C9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A5042-8025-4826-ABE2-4676BB0F34A0}" type="datetime1">
              <a:rPr lang="en-US" smtClean="0"/>
              <a:pPr>
                <a:defRPr/>
              </a:pPr>
              <a:t>04/01/2018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64A6E-C622-401A-9628-ED33A6EB5C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ECFC7-8E83-430A-BE23-B6E274659655}" type="datetime1">
              <a:rPr lang="en-US" smtClean="0"/>
              <a:pPr>
                <a:defRPr/>
              </a:pPr>
              <a:t>04/01/2018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E4E61-464E-4E72-9EEA-C2A3B82476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3CFC1E-31F1-48E4-BE80-1B8B7BD3DC9F}" type="datetime1">
              <a:rPr lang="en-US" smtClean="0"/>
              <a:pPr>
                <a:defRPr/>
              </a:pPr>
              <a:t>04/01/2018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93FF2-1B67-42B8-B882-EDC1960F84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9130D713-76C6-4B34-A2BD-93F1386B78CE}" type="datetime1">
              <a:rPr lang="en-US" smtClean="0"/>
              <a:pPr>
                <a:defRPr/>
              </a:pPr>
              <a:t>04/01/2018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325FC-8F51-443F-AE86-8AF44A4BE2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D455F8F-B552-408D-98AF-E16E3199E4A5}" type="datetime1">
              <a:rPr lang="en-US" smtClean="0"/>
              <a:pPr>
                <a:defRPr/>
              </a:pPr>
              <a:t>04/01/2018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616B09C-1246-4B8A-AD41-7BD69EFB93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A9B1094-8D00-4C5D-BEC7-65F989364683}" type="datetime1">
              <a:rPr lang="en-US" smtClean="0"/>
              <a:pPr>
                <a:defRPr/>
              </a:pPr>
              <a:t>04/01/2018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E381F65-41F7-4358-B3E2-A1E133DDD2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304800"/>
            <a:ext cx="51816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819400"/>
          </a:xfrm>
        </p:spPr>
        <p:txBody>
          <a:bodyPr anchor="ctr">
            <a:noAutofit/>
          </a:bodyPr>
          <a:lstStyle/>
          <a:p>
            <a:pPr marL="342900" indent="-342900"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ka-GE" sz="3200" i="1" dirty="0">
                <a:ln>
                  <a:solidFill>
                    <a:srgbClr val="3399FF"/>
                  </a:solidFill>
                </a:ln>
                <a:solidFill>
                  <a:srgbClr val="0F0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ივანე ჯავახიშვილის სახელობის თბილისის სახელმწიფო უნივერსიტეტის საგამოცდო ცენტრის ანგარიში</a:t>
            </a:r>
            <a:endParaRPr lang="en-US" sz="3200" i="1" dirty="0">
              <a:ln>
                <a:solidFill>
                  <a:srgbClr val="3399FF"/>
                </a:solidFill>
              </a:ln>
              <a:solidFill>
                <a:srgbClr val="0F01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246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შემოდგომის სემესტრი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2667000" y="6858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sz="1000" b="1" dirty="0"/>
              <a:t>ფსიქოლოგიისა</a:t>
            </a:r>
            <a:r>
              <a:rPr lang="ka-GE" sz="1000" dirty="0"/>
              <a:t> </a:t>
            </a:r>
            <a:r>
              <a:rPr lang="ka-GE" sz="1000" b="1" dirty="0"/>
              <a:t>და</a:t>
            </a:r>
            <a:r>
              <a:rPr lang="ka-GE" sz="1000" dirty="0"/>
              <a:t> </a:t>
            </a:r>
            <a:r>
              <a:rPr lang="ka-GE" sz="1000" b="1" dirty="0"/>
              <a:t>განათლების</a:t>
            </a:r>
            <a:r>
              <a:rPr lang="ka-GE" sz="1000" dirty="0"/>
              <a:t> </a:t>
            </a:r>
            <a:r>
              <a:rPr lang="ka-GE" sz="1000" b="1" dirty="0"/>
              <a:t>მეცნიერებათა</a:t>
            </a:r>
            <a:r>
              <a:rPr lang="ka-GE" sz="1000" dirty="0"/>
              <a:t> </a:t>
            </a:r>
            <a:r>
              <a:rPr lang="ka-GE" sz="1000" b="1" dirty="0"/>
              <a:t>ფაკულტეტზე</a:t>
            </a:r>
          </a:p>
          <a:p>
            <a:pPr algn="ctr"/>
            <a:r>
              <a:rPr lang="ka-GE" sz="1000" dirty="0"/>
              <a:t> </a:t>
            </a:r>
            <a:r>
              <a:rPr lang="ka-GE" sz="1000" b="1" dirty="0"/>
              <a:t>საგამოცდო</a:t>
            </a:r>
            <a:r>
              <a:rPr lang="ka-GE" sz="1000" dirty="0"/>
              <a:t> </a:t>
            </a:r>
            <a:r>
              <a:rPr lang="ka-GE" sz="1000" b="1" dirty="0"/>
              <a:t>ცენტრის</a:t>
            </a:r>
            <a:r>
              <a:rPr lang="ka-GE" sz="1000" dirty="0"/>
              <a:t> </a:t>
            </a:r>
            <a:r>
              <a:rPr lang="ka-GE" sz="1000" b="1" dirty="0"/>
              <a:t>მიერ</a:t>
            </a:r>
            <a:r>
              <a:rPr lang="ka-GE" sz="1000" dirty="0"/>
              <a:t> </a:t>
            </a:r>
            <a:r>
              <a:rPr lang="ka-GE" sz="1000" b="1" dirty="0"/>
              <a:t>ჩატარებული</a:t>
            </a:r>
            <a:r>
              <a:rPr lang="ka-GE" sz="1000" dirty="0"/>
              <a:t> </a:t>
            </a:r>
            <a:r>
              <a:rPr lang="ka-GE" sz="1000" b="1" dirty="0"/>
              <a:t>გამოცდები</a:t>
            </a:r>
            <a:endParaRPr lang="en-US" sz="1000" b="1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27445612"/>
              </p:ext>
            </p:extLst>
          </p:nvPr>
        </p:nvGraphicFramePr>
        <p:xfrm>
          <a:off x="910068" y="1098310"/>
          <a:ext cx="7772400" cy="3028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Flowchart: Process 2">
            <a:extLst>
              <a:ext uri="{FF2B5EF4-FFF2-40B4-BE49-F238E27FC236}">
                <a16:creationId xmlns="" xmlns:a16="http://schemas.microsoft.com/office/drawing/2014/main" id="{34855EBB-74F6-48EA-BD5F-46283B97BAD8}"/>
              </a:ext>
            </a:extLst>
          </p:cNvPr>
          <p:cNvSpPr/>
          <p:nvPr/>
        </p:nvSpPr>
        <p:spPr>
          <a:xfrm>
            <a:off x="1258040" y="4114800"/>
            <a:ext cx="7772400" cy="2209800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დარეგისტრირებული იყო 2918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ka-GE" sz="1100" dirty="0">
                <a:solidFill>
                  <a:schemeClr val="tx1"/>
                </a:solidFill>
              </a:rPr>
              <a:t>სტუდენტი</a:t>
            </a:r>
            <a:r>
              <a:rPr lang="en-US" sz="1100" dirty="0">
                <a:solidFill>
                  <a:schemeClr val="tx1"/>
                </a:solidFill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გამოცდაზე გამოცხადდა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  <a:r>
              <a:rPr lang="ka-GE" sz="1100" dirty="0">
                <a:solidFill>
                  <a:schemeClr val="tx1"/>
                </a:solidFill>
              </a:rPr>
              <a:t>2185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ka-GE" sz="1100" dirty="0">
                <a:solidFill>
                  <a:schemeClr val="tx1"/>
                </a:solidFill>
              </a:rPr>
              <a:t>სტუდენტი, ანუ დარეგისტრირებულთა 74.88%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არ გამოცხადდა 512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  <a:r>
              <a:rPr lang="ka-GE" sz="1100" dirty="0">
                <a:solidFill>
                  <a:schemeClr val="tx1"/>
                </a:solidFill>
              </a:rPr>
              <a:t>სტუდენტი, ანუ დარეგისტრირებულთა 17.55</a:t>
            </a:r>
            <a:r>
              <a:rPr lang="en-US" sz="1100" dirty="0">
                <a:solidFill>
                  <a:schemeClr val="tx1"/>
                </a:solidFill>
              </a:rPr>
              <a:t>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არ ჰქონდა გამოცდზე გასვლის უფლება 221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  <a:r>
              <a:rPr lang="ka-GE" sz="1100" dirty="0">
                <a:solidFill>
                  <a:schemeClr val="tx1"/>
                </a:solidFill>
              </a:rPr>
              <a:t>სტუდენტს, ანუ დარეგისტრირებულთა 7.57%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ჩაიჭრა 392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ka-GE" sz="1100" dirty="0">
                <a:solidFill>
                  <a:schemeClr val="tx1"/>
                </a:solidFill>
              </a:rPr>
              <a:t>სტუდენტი, ანუ გამოცდაზე გამოცხადებულთა 19.94%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მათ შორის მიღო შეფასება ,,0“ 61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ka-GE" sz="1100" dirty="0">
                <a:solidFill>
                  <a:schemeClr val="tx1"/>
                </a:solidFill>
              </a:rPr>
              <a:t>სტუდენტმა ანუ ჩაჭრილთა 15.56%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მიიღო დადებითი შეფასება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  <a:r>
              <a:rPr lang="ka-GE" sz="1100" dirty="0">
                <a:solidFill>
                  <a:schemeClr val="tx1"/>
                </a:solidFill>
              </a:rPr>
              <a:t>1793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  <a:r>
              <a:rPr lang="ka-GE" sz="1100" dirty="0">
                <a:solidFill>
                  <a:schemeClr val="tx1"/>
                </a:solidFill>
              </a:rPr>
              <a:t>სტუდენტმა, ანუ გამოცდაზე გამოცხადებულთა 82.06%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მათ შორის მიიღო უმაღლესი შეფასება 244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ka-GE" sz="1100" dirty="0">
                <a:solidFill>
                  <a:schemeClr val="tx1"/>
                </a:solidFill>
              </a:rPr>
              <a:t>სტუდენტმა, ანუ დადებითი შეფასების მქონე სტუდენტთა </a:t>
            </a:r>
            <a:r>
              <a:rPr lang="en-US" sz="1100" dirty="0">
                <a:solidFill>
                  <a:schemeClr val="tx1"/>
                </a:solidFill>
              </a:rPr>
              <a:t>1</a:t>
            </a:r>
            <a:r>
              <a:rPr lang="ka-GE" sz="1100" dirty="0">
                <a:solidFill>
                  <a:schemeClr val="tx1"/>
                </a:solidFill>
              </a:rPr>
              <a:t>3.61%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აპელაციაზე გაიგზავნა 119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  <a:r>
              <a:rPr lang="ka-GE" sz="1100" dirty="0">
                <a:solidFill>
                  <a:schemeClr val="tx1"/>
                </a:solidFill>
              </a:rPr>
              <a:t>სტუდენტის ნაშრომი, ანუ გამოცდაზე გამოცხადებულთა 5.45%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აპელაციის შედეგად გადასწორდა 74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  <a:r>
              <a:rPr lang="ka-GE" sz="1100" dirty="0">
                <a:solidFill>
                  <a:schemeClr val="tx1"/>
                </a:solidFill>
              </a:rPr>
              <a:t>სტუდენტის ნაშრომი, ანუ აპელაციაზე გაგზავნილთა 62.18%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341D276-6570-457A-BB71-95D4B6E01734}"/>
              </a:ext>
            </a:extLst>
          </p:cNvPr>
          <p:cNvSpPr txBox="1"/>
          <p:nvPr/>
        </p:nvSpPr>
        <p:spPr>
          <a:xfrm>
            <a:off x="4115540" y="3715446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100" dirty="0"/>
              <a:t>მიღებული შეფასება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246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შემოდგომის სემესტრი</a:t>
            </a:r>
            <a:endParaRPr lang="en-US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1416839"/>
              </p:ext>
            </p:extLst>
          </p:nvPr>
        </p:nvGraphicFramePr>
        <p:xfrm>
          <a:off x="762000" y="990602"/>
          <a:ext cx="7696200" cy="4648202"/>
        </p:xfrm>
        <a:graphic>
          <a:graphicData uri="http://schemas.openxmlformats.org/drawingml/2006/table">
            <a:tbl>
              <a:tblPr/>
              <a:tblGrid>
                <a:gridCol w="766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79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6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5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9762">
                <a:tc gridSpan="4">
                  <a:txBody>
                    <a:bodyPr/>
                    <a:lstStyle/>
                    <a:p>
                      <a:pPr algn="ctr"/>
                      <a:r>
                        <a:rPr lang="ka-GE" sz="1000" b="1" dirty="0"/>
                        <a:t>ფსიქოლოგიისა</a:t>
                      </a:r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და</a:t>
                      </a:r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განათლების</a:t>
                      </a:r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მეცნიერებათა</a:t>
                      </a:r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ფაკულტეტზე</a:t>
                      </a:r>
                    </a:p>
                    <a:p>
                      <a:pPr algn="ctr"/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საგამოცდო</a:t>
                      </a:r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ცენტრის</a:t>
                      </a:r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მიერ</a:t>
                      </a:r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ჩატარებული</a:t>
                      </a:r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გამოცდებ</a:t>
                      </a:r>
                      <a:endParaRPr lang="en-US" sz="1000" dirty="0"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ka-G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844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74.88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17.55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15.56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82.06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13.61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აპელაციით გადასწორდა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62.18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193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24600" y="61722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შემოდგომის სემესტრი</a:t>
            </a:r>
            <a:endParaRPr lang="en-US" sz="1400" b="1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671F3F6-A284-4551-B24A-C997575A5D03}"/>
              </a:ext>
            </a:extLst>
          </p:cNvPr>
          <p:cNvSpPr/>
          <p:nvPr/>
        </p:nvSpPr>
        <p:spPr>
          <a:xfrm>
            <a:off x="2819400" y="654166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ka-GE" sz="1050" b="1" dirty="0">
                <a:solidFill>
                  <a:srgbClr val="000000"/>
                </a:solidFill>
                <a:latin typeface="Calibri"/>
              </a:rPr>
              <a:t>ჰუმანიტარულ მეცნიერებათა ფაკულტეტი</a:t>
            </a:r>
          </a:p>
          <a:p>
            <a:pPr algn="ctr" fontAlgn="ctr"/>
            <a:r>
              <a:rPr lang="ka-GE" sz="1050" b="1" dirty="0">
                <a:solidFill>
                  <a:srgbClr val="000000"/>
                </a:solidFill>
                <a:latin typeface="Calibri"/>
              </a:rPr>
              <a:t>საგამოცდო ცენტრის მიერ ორგანიზებული გამოცდები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71824237"/>
              </p:ext>
            </p:extLst>
          </p:nvPr>
        </p:nvGraphicFramePr>
        <p:xfrm>
          <a:off x="1485900" y="1094811"/>
          <a:ext cx="7162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B8C44B0-8AFE-4252-BCF9-293514822F1E}"/>
              </a:ext>
            </a:extLst>
          </p:cNvPr>
          <p:cNvSpPr txBox="1"/>
          <p:nvPr/>
        </p:nvSpPr>
        <p:spPr>
          <a:xfrm>
            <a:off x="4398331" y="3506723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100" dirty="0"/>
              <a:t>მიღებული შეფასება</a:t>
            </a:r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EFF3C83-A631-4651-8E99-6C5A3710B474}"/>
              </a:ext>
            </a:extLst>
          </p:cNvPr>
          <p:cNvSpPr txBox="1"/>
          <p:nvPr/>
        </p:nvSpPr>
        <p:spPr>
          <a:xfrm rot="16200000">
            <a:off x="1159505" y="2094104"/>
            <a:ext cx="1905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100" dirty="0"/>
              <a:t>სტუდენტთა რაოდენობა</a:t>
            </a:r>
            <a:endParaRPr lang="en-US" sz="1100" dirty="0"/>
          </a:p>
        </p:txBody>
      </p:sp>
      <p:sp>
        <p:nvSpPr>
          <p:cNvPr id="11" name="Flowchart: Process 10">
            <a:extLst>
              <a:ext uri="{FF2B5EF4-FFF2-40B4-BE49-F238E27FC236}">
                <a16:creationId xmlns="" xmlns:a16="http://schemas.microsoft.com/office/drawing/2014/main" id="{F3BDA69E-681A-4B50-95A1-766D76AB7F73}"/>
              </a:ext>
            </a:extLst>
          </p:cNvPr>
          <p:cNvSpPr/>
          <p:nvPr/>
        </p:nvSpPr>
        <p:spPr>
          <a:xfrm>
            <a:off x="1143000" y="3968128"/>
            <a:ext cx="7848600" cy="2081818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დარეგისტრირებული იყო </a:t>
            </a:r>
            <a:r>
              <a:rPr lang="en-US" sz="1100">
                <a:solidFill>
                  <a:schemeClr val="tx1"/>
                </a:solidFill>
              </a:rPr>
              <a:t>17902 </a:t>
            </a:r>
            <a:r>
              <a:rPr lang="ka-GE" sz="1100">
                <a:solidFill>
                  <a:schemeClr val="tx1"/>
                </a:solidFill>
              </a:rPr>
              <a:t>სტუდენტი</a:t>
            </a:r>
            <a:r>
              <a:rPr lang="en-US" sz="1100">
                <a:solidFill>
                  <a:schemeClr val="tx1"/>
                </a:solidFill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გამოცდაზე გამოცხადდა</a:t>
            </a:r>
            <a:r>
              <a:rPr lang="en-US" sz="1100">
                <a:solidFill>
                  <a:schemeClr val="tx1"/>
                </a:solidFill>
              </a:rPr>
              <a:t>  13411 </a:t>
            </a:r>
            <a:r>
              <a:rPr lang="ka-GE" sz="1100">
                <a:solidFill>
                  <a:schemeClr val="tx1"/>
                </a:solidFill>
              </a:rPr>
              <a:t>სტუდენტი, ანუ დარეგისტრირებულთა </a:t>
            </a:r>
            <a:r>
              <a:rPr lang="en-US" sz="1100">
                <a:solidFill>
                  <a:schemeClr val="tx1"/>
                </a:solidFill>
              </a:rPr>
              <a:t>74.91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არ გამოცხადდა </a:t>
            </a:r>
            <a:r>
              <a:rPr lang="en-US" sz="1100">
                <a:solidFill>
                  <a:schemeClr val="tx1"/>
                </a:solidFill>
              </a:rPr>
              <a:t>2741  </a:t>
            </a:r>
            <a:r>
              <a:rPr lang="ka-GE" sz="1100">
                <a:solidFill>
                  <a:schemeClr val="tx1"/>
                </a:solidFill>
              </a:rPr>
              <a:t>სტუდენტი, ანუ დარეგისტრირებულთა </a:t>
            </a:r>
            <a:r>
              <a:rPr lang="en-US" sz="1100">
                <a:solidFill>
                  <a:schemeClr val="tx1"/>
                </a:solidFill>
              </a:rPr>
              <a:t>15.31%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არ ჰქონდა გამოცდზე გასვლის უფლება </a:t>
            </a:r>
            <a:r>
              <a:rPr lang="en-US" sz="1100">
                <a:solidFill>
                  <a:schemeClr val="tx1"/>
                </a:solidFill>
              </a:rPr>
              <a:t>1746  </a:t>
            </a:r>
            <a:r>
              <a:rPr lang="ka-GE" sz="1100">
                <a:solidFill>
                  <a:schemeClr val="tx1"/>
                </a:solidFill>
              </a:rPr>
              <a:t>სტუდენტს, ანუ დარეგისტრირებულთა </a:t>
            </a:r>
            <a:r>
              <a:rPr lang="en-US" sz="1100">
                <a:solidFill>
                  <a:schemeClr val="tx1"/>
                </a:solidFill>
              </a:rPr>
              <a:t>9.75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ჩაიჭრა </a:t>
            </a:r>
            <a:r>
              <a:rPr lang="en-US" sz="1100">
                <a:solidFill>
                  <a:schemeClr val="tx1"/>
                </a:solidFill>
              </a:rPr>
              <a:t>2159 </a:t>
            </a:r>
            <a:r>
              <a:rPr lang="ka-GE" sz="1100">
                <a:solidFill>
                  <a:schemeClr val="tx1"/>
                </a:solidFill>
              </a:rPr>
              <a:t>სტუდენტი, ანუ გამოცდაზე გამოცხადებულთა </a:t>
            </a:r>
            <a:r>
              <a:rPr lang="en-US" sz="1100">
                <a:solidFill>
                  <a:schemeClr val="tx1"/>
                </a:solidFill>
              </a:rPr>
              <a:t>16.09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მათ შორის მიღო შეფასება ,,0“ </a:t>
            </a:r>
            <a:r>
              <a:rPr lang="en-US" sz="1100">
                <a:solidFill>
                  <a:schemeClr val="tx1"/>
                </a:solidFill>
              </a:rPr>
              <a:t>476 </a:t>
            </a:r>
            <a:r>
              <a:rPr lang="ka-GE" sz="1100">
                <a:solidFill>
                  <a:schemeClr val="tx1"/>
                </a:solidFill>
              </a:rPr>
              <a:t>სტუდენტმა ანუ ჩაჭრილთა </a:t>
            </a:r>
            <a:r>
              <a:rPr lang="en-US" sz="1100">
                <a:solidFill>
                  <a:schemeClr val="tx1"/>
                </a:solidFill>
              </a:rPr>
              <a:t>22.04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მიიღო დადებითი შეფასება</a:t>
            </a:r>
            <a:r>
              <a:rPr lang="en-US" sz="1100">
                <a:solidFill>
                  <a:schemeClr val="tx1"/>
                </a:solidFill>
              </a:rPr>
              <a:t>  11234  </a:t>
            </a:r>
            <a:r>
              <a:rPr lang="ka-GE" sz="1100">
                <a:solidFill>
                  <a:schemeClr val="tx1"/>
                </a:solidFill>
              </a:rPr>
              <a:t>სტუდენტმა, ანუ გამოცდაზე გამოცხადებულთა </a:t>
            </a:r>
            <a:r>
              <a:rPr lang="en-US" sz="1100">
                <a:solidFill>
                  <a:schemeClr val="tx1"/>
                </a:solidFill>
              </a:rPr>
              <a:t>83.76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მათ შორის მიიღო უმაღლესი შეფასება </a:t>
            </a:r>
            <a:r>
              <a:rPr lang="en-US" sz="1100">
                <a:solidFill>
                  <a:schemeClr val="tx1"/>
                </a:solidFill>
              </a:rPr>
              <a:t>1874 </a:t>
            </a:r>
            <a:r>
              <a:rPr lang="ka-GE" sz="1100">
                <a:solidFill>
                  <a:schemeClr val="tx1"/>
                </a:solidFill>
              </a:rPr>
              <a:t>სტუდენტმა, ანუ დადებითი შეფასების მქონე სტუდენტთა </a:t>
            </a:r>
            <a:r>
              <a:rPr lang="en-US" sz="1100">
                <a:solidFill>
                  <a:schemeClr val="tx1"/>
                </a:solidFill>
              </a:rPr>
              <a:t>16.68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აპელაციაზე გაიგზავნა </a:t>
            </a:r>
            <a:r>
              <a:rPr lang="en-US" sz="1100">
                <a:solidFill>
                  <a:schemeClr val="tx1"/>
                </a:solidFill>
              </a:rPr>
              <a:t>470  </a:t>
            </a:r>
            <a:r>
              <a:rPr lang="ka-GE" sz="1100">
                <a:solidFill>
                  <a:schemeClr val="tx1"/>
                </a:solidFill>
              </a:rPr>
              <a:t>სტუდენტის ნაშრომი, ანუ გამოცდაზე გამოცხადებულთა </a:t>
            </a:r>
            <a:r>
              <a:rPr lang="en-US" sz="1100">
                <a:solidFill>
                  <a:schemeClr val="tx1"/>
                </a:solidFill>
              </a:rPr>
              <a:t>3.5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აპელაციის შედეგად გადასწორდა </a:t>
            </a:r>
            <a:r>
              <a:rPr lang="en-US" sz="1100">
                <a:solidFill>
                  <a:schemeClr val="tx1"/>
                </a:solidFill>
              </a:rPr>
              <a:t>203  </a:t>
            </a:r>
            <a:r>
              <a:rPr lang="ka-GE" sz="1100">
                <a:solidFill>
                  <a:schemeClr val="tx1"/>
                </a:solidFill>
              </a:rPr>
              <a:t>სტუდენტის ნაშრომი, ანუ აპელაციაზე გაგზავნილთა </a:t>
            </a:r>
            <a:r>
              <a:rPr lang="en-US" sz="1100">
                <a:solidFill>
                  <a:schemeClr val="tx1"/>
                </a:solidFill>
              </a:rPr>
              <a:t>43.19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0" y="60960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4506558"/>
              </p:ext>
            </p:extLst>
          </p:nvPr>
        </p:nvGraphicFramePr>
        <p:xfrm>
          <a:off x="762000" y="990602"/>
          <a:ext cx="7696200" cy="4648198"/>
        </p:xfrm>
        <a:graphic>
          <a:graphicData uri="http://schemas.openxmlformats.org/drawingml/2006/table">
            <a:tbl>
              <a:tblPr/>
              <a:tblGrid>
                <a:gridCol w="766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79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6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5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033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a-G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ჰუმანიტარულ მეცნიერებათა ფაკულტეტი</a:t>
                      </a:r>
                    </a:p>
                    <a:p>
                      <a:pPr algn="ctr" fontAlgn="ctr"/>
                      <a:r>
                        <a:rPr lang="ka-G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ორგანიზებული გამოცდები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715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17902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15.31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9.75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16.09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22.04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მოიხსნა გამოცდიდან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11234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83.76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16.68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აპელაციით გადასწორდა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43.19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შემოდგომის სემესტრი</a:t>
            </a:r>
            <a:endParaRPr lang="en-US" sz="1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 descr="logp1.jpg">
            <a:extLst>
              <a:ext uri="{FF2B5EF4-FFF2-40B4-BE49-F238E27FC236}">
                <a16:creationId xmlns="" xmlns:a16="http://schemas.microsoft.com/office/drawing/2014/main" id="{3A7F17F2-32E3-4EAC-8B20-9D256834C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6670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0800000" flipV="1">
            <a:off x="2019300" y="75182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200" b="1" dirty="0">
                <a:solidFill>
                  <a:schemeClr val="dk1"/>
                </a:solidFill>
              </a:rPr>
              <a:t>ტურიზმის საერთაშორისო სკოლის შეფასებათა განაწილება (საგამოცდო ცენტრის მიერ ორგანიზებული გამოცდები)</a:t>
            </a:r>
            <a:endParaRPr lang="en-US" sz="1200" b="1" dirty="0">
              <a:solidFill>
                <a:schemeClr val="dk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შემოდგომის სემესტრი</a:t>
            </a:r>
            <a:endParaRPr lang="en-US" sz="1400" b="1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18599344"/>
              </p:ext>
            </p:extLst>
          </p:nvPr>
        </p:nvGraphicFramePr>
        <p:xfrm>
          <a:off x="1405631" y="1371599"/>
          <a:ext cx="7281862" cy="2977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CF5470-3074-4847-B50B-6C8E942BEEA7}"/>
              </a:ext>
            </a:extLst>
          </p:cNvPr>
          <p:cNvSpPr txBox="1"/>
          <p:nvPr/>
        </p:nvSpPr>
        <p:spPr>
          <a:xfrm rot="16200000">
            <a:off x="681515" y="2372225"/>
            <a:ext cx="22155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100" dirty="0"/>
              <a:t>სტუდენტთა რაოდენობა</a:t>
            </a:r>
            <a:endParaRPr lang="en-US" sz="1100" dirty="0"/>
          </a:p>
        </p:txBody>
      </p:sp>
      <p:sp>
        <p:nvSpPr>
          <p:cNvPr id="3" name="Flowchart: Process 2">
            <a:extLst>
              <a:ext uri="{FF2B5EF4-FFF2-40B4-BE49-F238E27FC236}">
                <a16:creationId xmlns="" xmlns:a16="http://schemas.microsoft.com/office/drawing/2014/main" id="{DCF40A66-7F3E-4601-AD0C-6EDCA07324C2}"/>
              </a:ext>
            </a:extLst>
          </p:cNvPr>
          <p:cNvSpPr/>
          <p:nvPr/>
        </p:nvSpPr>
        <p:spPr>
          <a:xfrm>
            <a:off x="1409700" y="4244266"/>
            <a:ext cx="7620000" cy="2057400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დარეგისტრირებული იყო </a:t>
            </a:r>
            <a:r>
              <a:rPr lang="en-US" sz="1100" dirty="0">
                <a:solidFill>
                  <a:schemeClr val="tx1"/>
                </a:solidFill>
              </a:rPr>
              <a:t>2117 </a:t>
            </a:r>
            <a:r>
              <a:rPr lang="ka-GE" sz="1100" dirty="0">
                <a:solidFill>
                  <a:schemeClr val="tx1"/>
                </a:solidFill>
              </a:rPr>
              <a:t>სტუდენტი</a:t>
            </a:r>
            <a:r>
              <a:rPr lang="en-US" sz="1100" dirty="0">
                <a:solidFill>
                  <a:schemeClr val="tx1"/>
                </a:solidFill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გამოცდაზე გამოცხადდა</a:t>
            </a:r>
            <a:r>
              <a:rPr lang="en-US" sz="1100" dirty="0">
                <a:solidFill>
                  <a:schemeClr val="tx1"/>
                </a:solidFill>
              </a:rPr>
              <a:t>  1591 </a:t>
            </a:r>
            <a:r>
              <a:rPr lang="ka-GE" sz="1100" dirty="0">
                <a:solidFill>
                  <a:schemeClr val="tx1"/>
                </a:solidFill>
              </a:rPr>
              <a:t>სტუდენტი, ანუ დარეგისტრირებულთა </a:t>
            </a:r>
            <a:r>
              <a:rPr lang="en-US" sz="1100" dirty="0">
                <a:solidFill>
                  <a:schemeClr val="tx1"/>
                </a:solidFill>
              </a:rPr>
              <a:t>75,15</a:t>
            </a:r>
            <a:r>
              <a:rPr lang="ka-GE" sz="1100" dirty="0">
                <a:solidFill>
                  <a:schemeClr val="tx1"/>
                </a:solidFill>
              </a:rPr>
              <a:t>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არ გამოცხადდა </a:t>
            </a:r>
            <a:r>
              <a:rPr lang="en-US" sz="1100" dirty="0">
                <a:solidFill>
                  <a:schemeClr val="tx1"/>
                </a:solidFill>
              </a:rPr>
              <a:t>325  </a:t>
            </a:r>
            <a:r>
              <a:rPr lang="ka-GE" sz="1100" dirty="0">
                <a:solidFill>
                  <a:schemeClr val="tx1"/>
                </a:solidFill>
              </a:rPr>
              <a:t>სტუდენტი, ანუ დარეგისტრირებულთა </a:t>
            </a:r>
            <a:r>
              <a:rPr lang="en-US" sz="1100" dirty="0">
                <a:solidFill>
                  <a:schemeClr val="tx1"/>
                </a:solidFill>
              </a:rPr>
              <a:t>15,35%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არ ჰქონდა გამოცდზე გასვლის უფლება</a:t>
            </a:r>
            <a:r>
              <a:rPr lang="en-US" sz="1100" dirty="0">
                <a:solidFill>
                  <a:schemeClr val="tx1"/>
                </a:solidFill>
              </a:rPr>
              <a:t> 201  </a:t>
            </a:r>
            <a:r>
              <a:rPr lang="ka-GE" sz="1100" dirty="0">
                <a:solidFill>
                  <a:schemeClr val="tx1"/>
                </a:solidFill>
              </a:rPr>
              <a:t>სტუდენტს, ანუ დარეგისტრირებულთა </a:t>
            </a:r>
            <a:r>
              <a:rPr lang="en-US" sz="1100" dirty="0">
                <a:solidFill>
                  <a:schemeClr val="tx1"/>
                </a:solidFill>
              </a:rPr>
              <a:t>9,49</a:t>
            </a:r>
            <a:r>
              <a:rPr lang="ka-GE" sz="1100" dirty="0">
                <a:solidFill>
                  <a:schemeClr val="tx1"/>
                </a:solidFill>
              </a:rPr>
              <a:t>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ჩაიჭრა </a:t>
            </a:r>
            <a:r>
              <a:rPr lang="en-US" sz="1100" dirty="0">
                <a:solidFill>
                  <a:schemeClr val="tx1"/>
                </a:solidFill>
              </a:rPr>
              <a:t>166 </a:t>
            </a:r>
            <a:r>
              <a:rPr lang="ka-GE" sz="1100" dirty="0">
                <a:solidFill>
                  <a:schemeClr val="tx1"/>
                </a:solidFill>
              </a:rPr>
              <a:t>სტუდენტი, ანუ გამოცდაზე გამოცხადებულთა </a:t>
            </a:r>
            <a:r>
              <a:rPr lang="en-US" sz="1100" dirty="0">
                <a:solidFill>
                  <a:schemeClr val="tx1"/>
                </a:solidFill>
              </a:rPr>
              <a:t>10,43</a:t>
            </a:r>
            <a:r>
              <a:rPr lang="ka-GE" sz="1100" dirty="0">
                <a:solidFill>
                  <a:schemeClr val="tx1"/>
                </a:solidFill>
              </a:rPr>
              <a:t>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მათ შორის მიღო შეფასება ,,0“ </a:t>
            </a:r>
            <a:r>
              <a:rPr lang="en-US" sz="1100" dirty="0">
                <a:solidFill>
                  <a:schemeClr val="tx1"/>
                </a:solidFill>
              </a:rPr>
              <a:t>21 </a:t>
            </a:r>
            <a:r>
              <a:rPr lang="ka-GE" sz="1100" dirty="0">
                <a:solidFill>
                  <a:schemeClr val="tx1"/>
                </a:solidFill>
              </a:rPr>
              <a:t>სტუდენტმა ანუ ჩაჭრილთა </a:t>
            </a:r>
            <a:r>
              <a:rPr lang="en-US" sz="1100" dirty="0">
                <a:solidFill>
                  <a:schemeClr val="tx1"/>
                </a:solidFill>
              </a:rPr>
              <a:t>12,65</a:t>
            </a:r>
            <a:r>
              <a:rPr lang="ka-GE" sz="1100" dirty="0">
                <a:solidFill>
                  <a:schemeClr val="tx1"/>
                </a:solidFill>
              </a:rPr>
              <a:t>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მიიღო დადებითი შეფასება</a:t>
            </a:r>
            <a:r>
              <a:rPr lang="en-US" sz="1100" dirty="0">
                <a:solidFill>
                  <a:schemeClr val="tx1"/>
                </a:solidFill>
              </a:rPr>
              <a:t>  1425 </a:t>
            </a:r>
            <a:r>
              <a:rPr lang="ka-GE" sz="1100" dirty="0">
                <a:solidFill>
                  <a:schemeClr val="tx1"/>
                </a:solidFill>
              </a:rPr>
              <a:t>სტუდენტმა, ანუ გამოცდაზე გამოცხადებულთა</a:t>
            </a:r>
            <a:r>
              <a:rPr lang="en-US" sz="1100" dirty="0">
                <a:solidFill>
                  <a:schemeClr val="tx1"/>
                </a:solidFill>
              </a:rPr>
              <a:t> 89,56 </a:t>
            </a:r>
            <a:r>
              <a:rPr lang="ka-GE" sz="1100" dirty="0">
                <a:solidFill>
                  <a:schemeClr val="tx1"/>
                </a:solidFill>
              </a:rPr>
              <a:t>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მათ შორის მიიღო უმაღლესი შეფასება </a:t>
            </a:r>
            <a:r>
              <a:rPr lang="en-US" sz="1100" dirty="0">
                <a:solidFill>
                  <a:schemeClr val="tx1"/>
                </a:solidFill>
              </a:rPr>
              <a:t>168 </a:t>
            </a:r>
            <a:r>
              <a:rPr lang="ka-GE" sz="1100" dirty="0">
                <a:solidFill>
                  <a:schemeClr val="tx1"/>
                </a:solidFill>
              </a:rPr>
              <a:t>სტუდენტმა, ანუ დადებითი შეფასების მქონე სტუდენტთა </a:t>
            </a:r>
            <a:r>
              <a:rPr lang="en-US" sz="1100" dirty="0">
                <a:solidFill>
                  <a:schemeClr val="tx1"/>
                </a:solidFill>
              </a:rPr>
              <a:t>11,78</a:t>
            </a:r>
            <a:r>
              <a:rPr lang="ka-GE" sz="1100" dirty="0">
                <a:solidFill>
                  <a:schemeClr val="tx1"/>
                </a:solidFill>
              </a:rPr>
              <a:t>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აპელაციაზე გაიგზავნა </a:t>
            </a:r>
            <a:r>
              <a:rPr lang="en-US" sz="1100" dirty="0">
                <a:solidFill>
                  <a:schemeClr val="tx1"/>
                </a:solidFill>
              </a:rPr>
              <a:t>106 </a:t>
            </a:r>
            <a:r>
              <a:rPr lang="ka-GE" sz="1100" dirty="0">
                <a:solidFill>
                  <a:schemeClr val="tx1"/>
                </a:solidFill>
              </a:rPr>
              <a:t>სტუდენტის ნაშრომი, ანუ გამოცდაზე გამოცხადებულთა </a:t>
            </a:r>
            <a:r>
              <a:rPr lang="en-US" sz="1100" dirty="0">
                <a:solidFill>
                  <a:schemeClr val="tx1"/>
                </a:solidFill>
              </a:rPr>
              <a:t>6,66</a:t>
            </a:r>
            <a:r>
              <a:rPr lang="ka-GE" sz="1100" dirty="0">
                <a:solidFill>
                  <a:schemeClr val="tx1"/>
                </a:solidFill>
              </a:rPr>
              <a:t>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აპელაციის შედეგად გადასწორდა </a:t>
            </a:r>
            <a:r>
              <a:rPr lang="en-US" sz="1100" dirty="0">
                <a:solidFill>
                  <a:schemeClr val="tx1"/>
                </a:solidFill>
              </a:rPr>
              <a:t>70  </a:t>
            </a:r>
            <a:r>
              <a:rPr lang="ka-GE" sz="1100" dirty="0">
                <a:solidFill>
                  <a:schemeClr val="tx1"/>
                </a:solidFill>
              </a:rPr>
              <a:t>სტუდენტის ნაშრომი, ანუ აპელაციაზე გაგზავნილთა </a:t>
            </a:r>
            <a:r>
              <a:rPr lang="en-US" sz="1100" dirty="0">
                <a:solidFill>
                  <a:schemeClr val="tx1"/>
                </a:solidFill>
              </a:rPr>
              <a:t>66,03</a:t>
            </a:r>
            <a:r>
              <a:rPr lang="ka-GE" sz="1100" dirty="0">
                <a:solidFill>
                  <a:schemeClr val="tx1"/>
                </a:solidFill>
              </a:rPr>
              <a:t>%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53200" y="60960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63268705"/>
              </p:ext>
            </p:extLst>
          </p:nvPr>
        </p:nvGraphicFramePr>
        <p:xfrm>
          <a:off x="533400" y="685806"/>
          <a:ext cx="8077200" cy="5181590"/>
        </p:xfrm>
        <a:graphic>
          <a:graphicData uri="http://schemas.openxmlformats.org/drawingml/2006/table">
            <a:tbl>
              <a:tblPr/>
              <a:tblGrid>
                <a:gridCol w="9478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40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97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087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058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ka-G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ტურიზმის</a:t>
                      </a:r>
                      <a:r>
                        <a:rPr lang="ka-GE" sz="1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საერთაშორისო სკოლის შეფასებათა განაწილება</a:t>
                      </a:r>
                      <a:endParaRPr lang="ka-G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071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75.15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15.35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9.49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10.43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12.65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89.65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11.78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აპელაციის შედეგად გადასწორდა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66.03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029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შემოდგომის სემესტრი</a:t>
            </a:r>
            <a:endParaRPr lang="en-US" sz="1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logp1.jpg">
            <a:extLst>
              <a:ext uri="{FF2B5EF4-FFF2-40B4-BE49-F238E27FC236}">
                <a16:creationId xmlns="" xmlns:a16="http://schemas.microsoft.com/office/drawing/2014/main" id="{A1EA58A2-821D-4041-A469-6ADE457A9C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165940" y="1022589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შემოდგომის სემესტრი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2743200" y="533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b="1" dirty="0"/>
              <a:t> </a:t>
            </a:r>
            <a:r>
              <a:rPr lang="ka-GE" sz="1000" b="1" dirty="0"/>
              <a:t>მედიცინის ფაკულტეტი</a:t>
            </a:r>
          </a:p>
          <a:p>
            <a:pPr algn="ctr"/>
            <a:r>
              <a:rPr lang="ka-GE" sz="1000" b="1" dirty="0"/>
              <a:t> საგამოცდო ცენტრის მიერ ჩატარებული გამოცდები</a:t>
            </a:r>
            <a:endParaRPr lang="en-US" sz="1000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1843949"/>
              </p:ext>
            </p:extLst>
          </p:nvPr>
        </p:nvGraphicFramePr>
        <p:xfrm>
          <a:off x="1524000" y="1164809"/>
          <a:ext cx="7391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Flowchart: Process 1">
            <a:extLst>
              <a:ext uri="{FF2B5EF4-FFF2-40B4-BE49-F238E27FC236}">
                <a16:creationId xmlns="" xmlns:a16="http://schemas.microsoft.com/office/drawing/2014/main" id="{8643E47C-609E-4BD9-9E29-F8D1448E1616}"/>
              </a:ext>
            </a:extLst>
          </p:cNvPr>
          <p:cNvSpPr/>
          <p:nvPr/>
        </p:nvSpPr>
        <p:spPr>
          <a:xfrm>
            <a:off x="1447800" y="3921310"/>
            <a:ext cx="7543800" cy="2340391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დარეგისტრირებული იყო </a:t>
            </a:r>
            <a:r>
              <a:rPr lang="en-US" sz="1100">
                <a:solidFill>
                  <a:schemeClr val="tx1"/>
                </a:solidFill>
              </a:rPr>
              <a:t>6039 </a:t>
            </a:r>
            <a:r>
              <a:rPr lang="ka-GE" sz="1100">
                <a:solidFill>
                  <a:schemeClr val="tx1"/>
                </a:solidFill>
              </a:rPr>
              <a:t>სტუდენტი</a:t>
            </a:r>
            <a:r>
              <a:rPr lang="en-US" sz="1100">
                <a:solidFill>
                  <a:schemeClr val="tx1"/>
                </a:solidFill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გამოცდაზე გამოცხადდა</a:t>
            </a:r>
            <a:r>
              <a:rPr lang="en-US" sz="1100">
                <a:solidFill>
                  <a:schemeClr val="tx1"/>
                </a:solidFill>
              </a:rPr>
              <a:t>  5198 </a:t>
            </a:r>
            <a:r>
              <a:rPr lang="ka-GE" sz="1100">
                <a:solidFill>
                  <a:schemeClr val="tx1"/>
                </a:solidFill>
              </a:rPr>
              <a:t>სტუდენტი, ანუ დარეგისტრირებულთა </a:t>
            </a:r>
            <a:r>
              <a:rPr lang="en-US" sz="1100">
                <a:solidFill>
                  <a:schemeClr val="tx1"/>
                </a:solidFill>
              </a:rPr>
              <a:t>86.07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არ გამოცხადდა </a:t>
            </a:r>
            <a:r>
              <a:rPr lang="en-US" sz="1100">
                <a:solidFill>
                  <a:schemeClr val="tx1"/>
                </a:solidFill>
              </a:rPr>
              <a:t>747  </a:t>
            </a:r>
            <a:r>
              <a:rPr lang="ka-GE" sz="1100">
                <a:solidFill>
                  <a:schemeClr val="tx1"/>
                </a:solidFill>
              </a:rPr>
              <a:t>სტუდენტი, ანუ დარეგისტრირებულთა </a:t>
            </a:r>
            <a:r>
              <a:rPr lang="en-US" sz="1100">
                <a:solidFill>
                  <a:schemeClr val="tx1"/>
                </a:solidFill>
              </a:rPr>
              <a:t>12.36%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არ ჰქონდა გამოცდზე გასვლის უფლება </a:t>
            </a:r>
            <a:r>
              <a:rPr lang="en-US" sz="1100">
                <a:solidFill>
                  <a:schemeClr val="tx1"/>
                </a:solidFill>
              </a:rPr>
              <a:t>94  </a:t>
            </a:r>
            <a:r>
              <a:rPr lang="ka-GE" sz="1100">
                <a:solidFill>
                  <a:schemeClr val="tx1"/>
                </a:solidFill>
              </a:rPr>
              <a:t>სტუდენტს, ანუ დარეგისტრირებულთა </a:t>
            </a:r>
            <a:r>
              <a:rPr lang="en-US" sz="1100">
                <a:solidFill>
                  <a:schemeClr val="tx1"/>
                </a:solidFill>
              </a:rPr>
              <a:t>1.55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ჩაიჭრა </a:t>
            </a:r>
            <a:r>
              <a:rPr lang="en-US" sz="1100">
                <a:solidFill>
                  <a:schemeClr val="tx1"/>
                </a:solidFill>
              </a:rPr>
              <a:t>727 </a:t>
            </a:r>
            <a:r>
              <a:rPr lang="ka-GE" sz="1100">
                <a:solidFill>
                  <a:schemeClr val="tx1"/>
                </a:solidFill>
              </a:rPr>
              <a:t>სტუდენტი, ანუ გამოცდაზე გამოცხადებულთა </a:t>
            </a:r>
            <a:r>
              <a:rPr lang="en-US" sz="1100">
                <a:solidFill>
                  <a:schemeClr val="tx1"/>
                </a:solidFill>
              </a:rPr>
              <a:t>13.98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მათ შორის მიღო შეფასება ,,0“ </a:t>
            </a:r>
            <a:r>
              <a:rPr lang="en-US" sz="1100">
                <a:solidFill>
                  <a:schemeClr val="tx1"/>
                </a:solidFill>
              </a:rPr>
              <a:t>195 </a:t>
            </a:r>
            <a:r>
              <a:rPr lang="ka-GE" sz="1100">
                <a:solidFill>
                  <a:schemeClr val="tx1"/>
                </a:solidFill>
              </a:rPr>
              <a:t>სტუდენტმა ანუ ჩაჭრილთა </a:t>
            </a:r>
            <a:r>
              <a:rPr lang="en-US" sz="1100">
                <a:solidFill>
                  <a:schemeClr val="tx1"/>
                </a:solidFill>
              </a:rPr>
              <a:t>26.82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მიიღო დადებითი შეფასება</a:t>
            </a:r>
            <a:r>
              <a:rPr lang="en-US" sz="1100">
                <a:solidFill>
                  <a:schemeClr val="tx1"/>
                </a:solidFill>
              </a:rPr>
              <a:t>  4464  </a:t>
            </a:r>
            <a:r>
              <a:rPr lang="ka-GE" sz="1100">
                <a:solidFill>
                  <a:schemeClr val="tx1"/>
                </a:solidFill>
              </a:rPr>
              <a:t>სტუდენტმა, ანუ გამოცდაზე გამოცხადებულთა </a:t>
            </a:r>
            <a:r>
              <a:rPr lang="en-US" sz="1100">
                <a:solidFill>
                  <a:schemeClr val="tx1"/>
                </a:solidFill>
              </a:rPr>
              <a:t>85.87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მათ შორის მიიღო უმაღლესი შეფასება </a:t>
            </a:r>
            <a:r>
              <a:rPr lang="en-US" sz="1100">
                <a:solidFill>
                  <a:schemeClr val="tx1"/>
                </a:solidFill>
              </a:rPr>
              <a:t>913 </a:t>
            </a:r>
            <a:r>
              <a:rPr lang="ka-GE" sz="1100">
                <a:solidFill>
                  <a:schemeClr val="tx1"/>
                </a:solidFill>
              </a:rPr>
              <a:t>სტუდენტმა, ანუ დადებითი შეფასების მქონე სტუდენტთა </a:t>
            </a:r>
            <a:r>
              <a:rPr lang="en-US" sz="1100">
                <a:solidFill>
                  <a:schemeClr val="tx1"/>
                </a:solidFill>
              </a:rPr>
              <a:t>20.45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აპელაციაზე გაიგზავნა </a:t>
            </a:r>
            <a:r>
              <a:rPr lang="en-US" sz="1100">
                <a:solidFill>
                  <a:schemeClr val="tx1"/>
                </a:solidFill>
              </a:rPr>
              <a:t>167  </a:t>
            </a:r>
            <a:r>
              <a:rPr lang="ka-GE" sz="1100">
                <a:solidFill>
                  <a:schemeClr val="tx1"/>
                </a:solidFill>
              </a:rPr>
              <a:t>სტუდენტის ნაშრომი, ანუ გამოცდაზე გამოცხადებულთა </a:t>
            </a:r>
            <a:r>
              <a:rPr lang="en-US" sz="1100">
                <a:solidFill>
                  <a:schemeClr val="tx1"/>
                </a:solidFill>
              </a:rPr>
              <a:t>3.21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აპელაციის შედეგად გადასწორდა </a:t>
            </a:r>
            <a:r>
              <a:rPr lang="en-US" sz="1100">
                <a:solidFill>
                  <a:schemeClr val="tx1"/>
                </a:solidFill>
              </a:rPr>
              <a:t>108  </a:t>
            </a:r>
            <a:r>
              <a:rPr lang="ka-GE" sz="1100">
                <a:solidFill>
                  <a:schemeClr val="tx1"/>
                </a:solidFill>
              </a:rPr>
              <a:t>სტუდენტის ნაშრომი, ანუ აპელაციაზე გაგზავნილთა </a:t>
            </a:r>
            <a:r>
              <a:rPr lang="en-US" sz="1100">
                <a:solidFill>
                  <a:schemeClr val="tx1"/>
                </a:solidFill>
              </a:rPr>
              <a:t>64.67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53200" y="60960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4078350"/>
              </p:ext>
            </p:extLst>
          </p:nvPr>
        </p:nvGraphicFramePr>
        <p:xfrm>
          <a:off x="533400" y="685806"/>
          <a:ext cx="8077200" cy="5181590"/>
        </p:xfrm>
        <a:graphic>
          <a:graphicData uri="http://schemas.openxmlformats.org/drawingml/2006/table">
            <a:tbl>
              <a:tblPr/>
              <a:tblGrid>
                <a:gridCol w="9478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40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55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0586">
                <a:tc gridSpan="4">
                  <a:txBody>
                    <a:bodyPr/>
                    <a:lstStyle/>
                    <a:p>
                      <a:pPr algn="ctr"/>
                      <a:r>
                        <a:rPr lang="ka-GE" sz="1000" b="1" dirty="0"/>
                        <a:t> მედიცინის ფაკულტეტი</a:t>
                      </a:r>
                    </a:p>
                    <a:p>
                      <a:pPr algn="ctr"/>
                      <a:r>
                        <a:rPr lang="ka-GE" sz="1000" b="1" dirty="0"/>
                        <a:t> საგამოცდო ცენტრის მიერ ჩატარებული გამოცდები</a:t>
                      </a:r>
                      <a:endParaRPr lang="ka-G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071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86.07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12.36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13.98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26.82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85.87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აპელაციის შედეგად გადასწორდა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64.67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029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შემოდგომის სემესტრი</a:t>
            </a:r>
            <a:endParaRPr lang="en-US" sz="1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6858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172200" y="62484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შემოდგომის სემესტრი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533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/>
              <a:t>საუნივერსიტეტო შეფასებათა განაწილება</a:t>
            </a:r>
          </a:p>
          <a:p>
            <a:pPr algn="ctr"/>
            <a:r>
              <a:rPr lang="ka-GE" sz="1000" b="1" dirty="0"/>
              <a:t>(თსუ საგამოცდო ცენტრის მიერ ორგანიზებული გამოცდები)</a:t>
            </a:r>
            <a:endParaRPr lang="en-US" sz="1000" b="1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661B4932-3ACA-4C77-B8AE-B74BB8B65A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7784317"/>
              </p:ext>
            </p:extLst>
          </p:nvPr>
        </p:nvGraphicFramePr>
        <p:xfrm>
          <a:off x="1143000" y="1066800"/>
          <a:ext cx="7848600" cy="2982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Flowchart: Process 1">
            <a:extLst>
              <a:ext uri="{FF2B5EF4-FFF2-40B4-BE49-F238E27FC236}">
                <a16:creationId xmlns="" xmlns:a16="http://schemas.microsoft.com/office/drawing/2014/main" id="{11CC6C77-C68F-4283-A1F6-DE60963A9AFE}"/>
              </a:ext>
            </a:extLst>
          </p:cNvPr>
          <p:cNvSpPr/>
          <p:nvPr/>
        </p:nvSpPr>
        <p:spPr>
          <a:xfrm>
            <a:off x="1143000" y="3919515"/>
            <a:ext cx="7848600" cy="2275041"/>
          </a:xfrm>
          <a:prstGeom prst="flowChartProcess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დარეგისტრირებული იყო 75708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ka-GE" sz="1100" dirty="0">
                <a:solidFill>
                  <a:schemeClr val="tx1"/>
                </a:solidFill>
              </a:rPr>
              <a:t>სტუდენტი</a:t>
            </a:r>
            <a:r>
              <a:rPr lang="en-US" sz="1100" dirty="0">
                <a:solidFill>
                  <a:schemeClr val="tx1"/>
                </a:solidFill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გამოცდაზე გამოცხადდა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  <a:r>
              <a:rPr lang="ka-GE" sz="1100" dirty="0">
                <a:solidFill>
                  <a:schemeClr val="tx1"/>
                </a:solidFill>
              </a:rPr>
              <a:t>57959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ka-GE" sz="1100" dirty="0">
                <a:solidFill>
                  <a:schemeClr val="tx1"/>
                </a:solidFill>
              </a:rPr>
              <a:t>სტუდენტი, ანუ დარეგისტრირებულთა 76.55%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არ გამოცხადდა 11232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  <a:r>
              <a:rPr lang="ka-GE" sz="1100" dirty="0">
                <a:solidFill>
                  <a:schemeClr val="tx1"/>
                </a:solidFill>
              </a:rPr>
              <a:t>სტუდენტი, ანუ დარეგისტრირებულთა 14.83</a:t>
            </a:r>
            <a:r>
              <a:rPr lang="en-US" sz="1100" dirty="0">
                <a:solidFill>
                  <a:schemeClr val="tx1"/>
                </a:solidFill>
              </a:rPr>
              <a:t>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არ ჰქონდა გამოცდზე გასვლის უფლება 6515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  <a:r>
              <a:rPr lang="ka-GE" sz="1100" dirty="0">
                <a:solidFill>
                  <a:schemeClr val="tx1"/>
                </a:solidFill>
              </a:rPr>
              <a:t>სტუდენტს, ანუ დარეგისტრირებულთა 1.98%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ჩაიჭრა 9213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ka-GE" sz="1100" dirty="0">
                <a:solidFill>
                  <a:schemeClr val="tx1"/>
                </a:solidFill>
              </a:rPr>
              <a:t>სტუდენტი, ანუ გამოცდაზე გამოცხადებულთა 15.89%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მათ შორის მიღო შეფასება ,,0“ 2126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ka-GE" sz="1100" dirty="0">
                <a:solidFill>
                  <a:schemeClr val="tx1"/>
                </a:solidFill>
              </a:rPr>
              <a:t>სტუდენტმა ანუ ჩაჭრილთა 23.07%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მიიღო დადებითი შეფასება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  <a:r>
              <a:rPr lang="ka-GE" sz="1100" dirty="0">
                <a:solidFill>
                  <a:schemeClr val="tx1"/>
                </a:solidFill>
              </a:rPr>
              <a:t>48674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  <a:r>
              <a:rPr lang="ka-GE" sz="1100" dirty="0">
                <a:solidFill>
                  <a:schemeClr val="tx1"/>
                </a:solidFill>
              </a:rPr>
              <a:t>სტუდენტმა, ანუ გამოცდაზე გამოცხადებულთა 83.98%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მათ შორის მიიღო უმაღლესი შეფასება 7697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ka-GE" sz="1100" dirty="0">
                <a:solidFill>
                  <a:schemeClr val="tx1"/>
                </a:solidFill>
              </a:rPr>
              <a:t>სტუდენტმა, ანუ დადებითი შეფასების მქონე სტუდენტთა 15.81%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აპელაციაზე გაიგზავნა 4233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  <a:r>
              <a:rPr lang="ka-GE" sz="1100" dirty="0">
                <a:solidFill>
                  <a:schemeClr val="tx1"/>
                </a:solidFill>
              </a:rPr>
              <a:t>სტუდენტის ნაშრომი, ანუ გამოცდაზე გამოცხადებულთა 7.3%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აპელაციის შედეგად გადასწორდა 2333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  <a:r>
              <a:rPr lang="ka-GE" sz="1100" dirty="0">
                <a:solidFill>
                  <a:schemeClr val="tx1"/>
                </a:solidFill>
              </a:rPr>
              <a:t>სტუდენტის ნაშრომი, ანუ აპელაციაზე გაგზავნილთა 55.11%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1722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5588925"/>
              </p:ext>
            </p:extLst>
          </p:nvPr>
        </p:nvGraphicFramePr>
        <p:xfrm>
          <a:off x="571500" y="1004886"/>
          <a:ext cx="8000999" cy="4419602"/>
        </p:xfrm>
        <a:graphic>
          <a:graphicData uri="http://schemas.openxmlformats.org/drawingml/2006/table">
            <a:tbl>
              <a:tblPr/>
              <a:tblGrid>
                <a:gridCol w="12831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765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92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19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5058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a-G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საუნივერსიტეტო გამოცდები</a:t>
                      </a:r>
                      <a:br>
                        <a:rPr lang="ka-G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ka-G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74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ka-G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საუნივერსიტეტო გამოცდები</a:t>
                      </a:r>
                      <a:br>
                        <a:rPr lang="ka-G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(საგამოცდო ცენტრის  და ფაკულტეტის მიერ ორგანიზებული გამოცდები)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05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75708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8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05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57959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00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 pitchFamily="34" charset="0"/>
                        </a:rPr>
                        <a:t>76.55%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1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გამოცხადდა/არ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b="1" dirty="0">
                          <a:latin typeface="Calibri" pitchFamily="34" charset="0"/>
                          <a:cs typeface="Calibri" pitchFamily="34" charset="0"/>
                        </a:rPr>
                        <a:t>17747</a:t>
                      </a:r>
                      <a:endParaRPr lang="en-US" sz="105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>
                          <a:cs typeface="Calibri" pitchFamily="34" charset="0"/>
                        </a:rPr>
                        <a:t>23.44%</a:t>
                      </a:r>
                      <a:endParaRPr lang="en-US" sz="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8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>
                          <a:cs typeface="Calibri" pitchFamily="34" charset="0"/>
                        </a:rPr>
                        <a:t>9213</a:t>
                      </a:r>
                      <a:endParaRPr lang="en-US" sz="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>
                          <a:cs typeface="Calibri" pitchFamily="34" charset="0"/>
                        </a:rPr>
                        <a:t>15.89%</a:t>
                      </a:r>
                      <a:endParaRPr lang="en-US" sz="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8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b="1" dirty="0">
                          <a:latin typeface="Calibri" pitchFamily="34" charset="0"/>
                          <a:cs typeface="Calibri" pitchFamily="34" charset="0"/>
                        </a:rPr>
                        <a:t>2126</a:t>
                      </a:r>
                      <a:endParaRPr lang="en-US" sz="105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>
                          <a:cs typeface="Calibri" pitchFamily="34" charset="0"/>
                        </a:rPr>
                        <a:t>23.07%</a:t>
                      </a:r>
                      <a:endParaRPr lang="en-US" sz="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8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05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 pitchFamily="34" charset="0"/>
                        </a:rPr>
                        <a:t>48674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90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 pitchFamily="34" charset="0"/>
                        </a:rPr>
                        <a:t>83.98%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6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05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7697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90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 pitchFamily="34" charset="0"/>
                        </a:rPr>
                        <a:t>15.81%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8500" y="179773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შემოდგომის სემესტრი</a:t>
            </a:r>
            <a:endParaRPr lang="en-US" sz="1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516080" y="952464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შემოდგომის სემესტრი</a:t>
            </a:r>
            <a:endParaRPr lang="en-US" sz="14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1722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994B2E2-0B15-4D30-B50B-7E12BEAE361F}"/>
              </a:ext>
            </a:extLst>
          </p:cNvPr>
          <p:cNvSpPr/>
          <p:nvPr/>
        </p:nvSpPr>
        <p:spPr>
          <a:xfrm>
            <a:off x="2775540" y="590827"/>
            <a:ext cx="4572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sz="1000" b="1" dirty="0"/>
              <a:t>ეკონომიკისა და ბიზნესის ფაკულტეტი </a:t>
            </a:r>
          </a:p>
          <a:p>
            <a:pPr algn="ctr"/>
            <a:r>
              <a:rPr lang="ka-GE" sz="1000" b="1" dirty="0"/>
              <a:t>შეფასებათა განაწილება (საგამოცდო ცენტრის მიერ ორგანიზებული გამოცდები)</a:t>
            </a:r>
            <a:endParaRPr lang="en-US" sz="1000" b="1" dirty="0"/>
          </a:p>
          <a:p>
            <a:pPr algn="ctr" fontAlgn="ctr"/>
            <a:endParaRPr lang="ka-GE" sz="1100" b="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35678338"/>
              </p:ext>
            </p:extLst>
          </p:nvPr>
        </p:nvGraphicFramePr>
        <p:xfrm>
          <a:off x="533400" y="1037256"/>
          <a:ext cx="8381999" cy="26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: Single Corner Rounded 2">
            <a:extLst>
              <a:ext uri="{FF2B5EF4-FFF2-40B4-BE49-F238E27FC236}">
                <a16:creationId xmlns="" xmlns:a16="http://schemas.microsoft.com/office/drawing/2014/main" id="{E434132E-FB06-4C1C-9DA6-E054161BDC72}"/>
              </a:ext>
            </a:extLst>
          </p:cNvPr>
          <p:cNvSpPr/>
          <p:nvPr/>
        </p:nvSpPr>
        <p:spPr>
          <a:xfrm>
            <a:off x="1143000" y="3962400"/>
            <a:ext cx="7696200" cy="2133600"/>
          </a:xfrm>
          <a:prstGeom prst="round1Rect">
            <a:avLst/>
          </a:prstGeom>
          <a:noFill/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დარეგისტრირებული იყო</a:t>
            </a:r>
            <a:r>
              <a:rPr lang="en-US" sz="1100">
                <a:solidFill>
                  <a:schemeClr val="tx1"/>
                </a:solidFill>
              </a:rPr>
              <a:t> 12 951 </a:t>
            </a:r>
            <a:r>
              <a:rPr lang="ka-GE" sz="1100">
                <a:solidFill>
                  <a:schemeClr val="tx1"/>
                </a:solidFill>
              </a:rPr>
              <a:t>სტუდენტი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გამოცდაზე გამოცხადდ</a:t>
            </a:r>
            <a:r>
              <a:rPr lang="en-US" sz="1100">
                <a:solidFill>
                  <a:schemeClr val="tx1"/>
                </a:solidFill>
              </a:rPr>
              <a:t>ა 9 898 </a:t>
            </a:r>
            <a:r>
              <a:rPr lang="ka-GE" sz="1100">
                <a:solidFill>
                  <a:schemeClr val="tx1"/>
                </a:solidFill>
              </a:rPr>
              <a:t>სტუდენტი, ანუ დარეგისტრირებულთა </a:t>
            </a:r>
            <a:r>
              <a:rPr lang="en-US" sz="1100">
                <a:solidFill>
                  <a:schemeClr val="tx1"/>
                </a:solidFill>
              </a:rPr>
              <a:t>76</a:t>
            </a:r>
            <a:r>
              <a:rPr lang="ka-GE" sz="1100">
                <a:solidFill>
                  <a:schemeClr val="tx1"/>
                </a:solidFill>
              </a:rPr>
              <a:t>,</a:t>
            </a:r>
            <a:r>
              <a:rPr lang="en-US" sz="1100">
                <a:solidFill>
                  <a:schemeClr val="tx1"/>
                </a:solidFill>
              </a:rPr>
              <a:t>4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არ გამოცხადდა</a:t>
            </a:r>
            <a:r>
              <a:rPr lang="en-US" sz="1100">
                <a:solidFill>
                  <a:schemeClr val="tx1"/>
                </a:solidFill>
              </a:rPr>
              <a:t> 1 827 </a:t>
            </a:r>
            <a:r>
              <a:rPr lang="ka-GE" sz="1100">
                <a:solidFill>
                  <a:schemeClr val="tx1"/>
                </a:solidFill>
              </a:rPr>
              <a:t>სტუდენტი, ანუ დარეგისტრირებულთა 1</a:t>
            </a:r>
            <a:r>
              <a:rPr lang="en-US" sz="1100">
                <a:solidFill>
                  <a:schemeClr val="tx1"/>
                </a:solidFill>
              </a:rPr>
              <a:t>4</a:t>
            </a:r>
            <a:r>
              <a:rPr lang="ka-GE" sz="1100">
                <a:solidFill>
                  <a:schemeClr val="tx1"/>
                </a:solidFill>
              </a:rPr>
              <a:t>,</a:t>
            </a:r>
            <a:r>
              <a:rPr lang="en-US" sz="1100">
                <a:solidFill>
                  <a:schemeClr val="tx1"/>
                </a:solidFill>
              </a:rPr>
              <a:t>1%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არ ჰქონდა გამოცდზე გასვლის უფლება 1 </a:t>
            </a:r>
            <a:r>
              <a:rPr lang="en-US" sz="1100">
                <a:solidFill>
                  <a:schemeClr val="tx1"/>
                </a:solidFill>
              </a:rPr>
              <a:t>226 </a:t>
            </a:r>
            <a:r>
              <a:rPr lang="ka-GE" sz="1100">
                <a:solidFill>
                  <a:schemeClr val="tx1"/>
                </a:solidFill>
              </a:rPr>
              <a:t>სტუდენტს, ანუ დარეგისტრირებულთა </a:t>
            </a:r>
            <a:r>
              <a:rPr lang="en-US" sz="1100">
                <a:solidFill>
                  <a:schemeClr val="tx1"/>
                </a:solidFill>
              </a:rPr>
              <a:t>9</a:t>
            </a:r>
            <a:r>
              <a:rPr lang="ka-GE" sz="1100">
                <a:solidFill>
                  <a:schemeClr val="tx1"/>
                </a:solidFill>
              </a:rPr>
              <a:t>,</a:t>
            </a:r>
            <a:r>
              <a:rPr lang="en-US" sz="1100">
                <a:solidFill>
                  <a:schemeClr val="tx1"/>
                </a:solidFill>
              </a:rPr>
              <a:t>4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ჩაიჭრა </a:t>
            </a:r>
            <a:r>
              <a:rPr lang="en-US" sz="1100">
                <a:solidFill>
                  <a:schemeClr val="tx1"/>
                </a:solidFill>
              </a:rPr>
              <a:t>1 672 </a:t>
            </a:r>
            <a:r>
              <a:rPr lang="ka-GE" sz="1100">
                <a:solidFill>
                  <a:schemeClr val="tx1"/>
                </a:solidFill>
              </a:rPr>
              <a:t>სტუდენტი, ანუ გამოცდაზე გამოცხადებულთა </a:t>
            </a:r>
            <a:r>
              <a:rPr lang="en-US" sz="1100">
                <a:solidFill>
                  <a:schemeClr val="tx1"/>
                </a:solidFill>
              </a:rPr>
              <a:t>16</a:t>
            </a:r>
            <a:r>
              <a:rPr lang="ka-GE" sz="1100">
                <a:solidFill>
                  <a:schemeClr val="tx1"/>
                </a:solidFill>
              </a:rPr>
              <a:t>,</a:t>
            </a:r>
            <a:r>
              <a:rPr lang="en-US" sz="1100">
                <a:solidFill>
                  <a:schemeClr val="tx1"/>
                </a:solidFill>
              </a:rPr>
              <a:t>9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მათ შორის მიღო შეფასება ,,0“ </a:t>
            </a:r>
            <a:r>
              <a:rPr lang="en-US" sz="1100">
                <a:solidFill>
                  <a:schemeClr val="tx1"/>
                </a:solidFill>
              </a:rPr>
              <a:t>340 </a:t>
            </a:r>
            <a:r>
              <a:rPr lang="ka-GE" sz="1100">
                <a:solidFill>
                  <a:schemeClr val="tx1"/>
                </a:solidFill>
              </a:rPr>
              <a:t>სტუდენტმა ანუ ჩაჭრილთა </a:t>
            </a:r>
            <a:r>
              <a:rPr lang="en-US" sz="1100">
                <a:solidFill>
                  <a:schemeClr val="tx1"/>
                </a:solidFill>
              </a:rPr>
              <a:t>20</a:t>
            </a:r>
            <a:r>
              <a:rPr lang="ka-GE" sz="1100">
                <a:solidFill>
                  <a:schemeClr val="tx1"/>
                </a:solidFill>
              </a:rPr>
              <a:t>,</a:t>
            </a:r>
            <a:r>
              <a:rPr lang="en-US" sz="1100">
                <a:solidFill>
                  <a:schemeClr val="tx1"/>
                </a:solidFill>
              </a:rPr>
              <a:t>3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გამოცდიდან მოიხსნა </a:t>
            </a:r>
            <a:r>
              <a:rPr lang="en-US" sz="1100">
                <a:solidFill>
                  <a:schemeClr val="tx1"/>
                </a:solidFill>
              </a:rPr>
              <a:t>16 </a:t>
            </a:r>
            <a:r>
              <a:rPr lang="ka-GE" sz="1100">
                <a:solidFill>
                  <a:schemeClr val="tx1"/>
                </a:solidFill>
              </a:rPr>
              <a:t>სტუდენტი, ანუ გამოცდაზე გამოცხადებულთა 0,</a:t>
            </a:r>
            <a:r>
              <a:rPr lang="en-US" sz="1100">
                <a:solidFill>
                  <a:schemeClr val="tx1"/>
                </a:solidFill>
              </a:rPr>
              <a:t>2</a:t>
            </a:r>
            <a:r>
              <a:rPr lang="ka-GE" sz="1100">
                <a:solidFill>
                  <a:schemeClr val="tx1"/>
                </a:solidFill>
              </a:rPr>
              <a:t>%.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მიიღო დადებითი შეფასება </a:t>
            </a:r>
            <a:r>
              <a:rPr lang="en-US" sz="1100">
                <a:solidFill>
                  <a:schemeClr val="tx1"/>
                </a:solidFill>
              </a:rPr>
              <a:t>8 226 </a:t>
            </a:r>
            <a:r>
              <a:rPr lang="ka-GE" sz="1100">
                <a:solidFill>
                  <a:schemeClr val="tx1"/>
                </a:solidFill>
              </a:rPr>
              <a:t>სტუდენტმა, ანუ გამოცდაზე გამოცხადებულთა </a:t>
            </a:r>
            <a:r>
              <a:rPr lang="en-US" sz="1100">
                <a:solidFill>
                  <a:schemeClr val="tx1"/>
                </a:solidFill>
              </a:rPr>
              <a:t>83</a:t>
            </a:r>
            <a:r>
              <a:rPr lang="ka-GE" sz="1100">
                <a:solidFill>
                  <a:schemeClr val="tx1"/>
                </a:solidFill>
              </a:rPr>
              <a:t>,</a:t>
            </a:r>
            <a:r>
              <a:rPr lang="en-US" sz="1100">
                <a:solidFill>
                  <a:schemeClr val="tx1"/>
                </a:solidFill>
              </a:rPr>
              <a:t>1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მათ შორის მიიღო უმაღლესი შეფასება </a:t>
            </a:r>
            <a:r>
              <a:rPr lang="en-US" sz="1100">
                <a:solidFill>
                  <a:schemeClr val="tx1"/>
                </a:solidFill>
              </a:rPr>
              <a:t>1 259 </a:t>
            </a:r>
            <a:r>
              <a:rPr lang="ka-GE" sz="1100">
                <a:solidFill>
                  <a:schemeClr val="tx1"/>
                </a:solidFill>
              </a:rPr>
              <a:t>სტუდენტმა, ანუ დადებითი შეფასების მქონე სტუდენტთა </a:t>
            </a:r>
            <a:r>
              <a:rPr lang="en-US" sz="1100">
                <a:solidFill>
                  <a:schemeClr val="tx1"/>
                </a:solidFill>
              </a:rPr>
              <a:t>15,3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აპელაციაზე გაიგზავნა </a:t>
            </a:r>
            <a:r>
              <a:rPr lang="en-US" sz="1100">
                <a:solidFill>
                  <a:schemeClr val="tx1"/>
                </a:solidFill>
              </a:rPr>
              <a:t>715  </a:t>
            </a:r>
            <a:r>
              <a:rPr lang="ka-GE" sz="1100">
                <a:solidFill>
                  <a:schemeClr val="tx1"/>
                </a:solidFill>
              </a:rPr>
              <a:t>სტუდენტის ნაშრომი, ანუ გამოცდაზე გამოცხადებულთა </a:t>
            </a:r>
            <a:r>
              <a:rPr lang="en-US" sz="1100">
                <a:solidFill>
                  <a:schemeClr val="tx1"/>
                </a:solidFill>
              </a:rPr>
              <a:t>7,2%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აპელაციის შედეგად გადასწორდა </a:t>
            </a:r>
            <a:r>
              <a:rPr lang="en-US" sz="1100">
                <a:solidFill>
                  <a:schemeClr val="tx1"/>
                </a:solidFill>
              </a:rPr>
              <a:t>337 </a:t>
            </a:r>
            <a:r>
              <a:rPr lang="ka-GE" sz="1100">
                <a:solidFill>
                  <a:schemeClr val="tx1"/>
                </a:solidFill>
              </a:rPr>
              <a:t>სტუდენტის ნაშრომი, ანუ აპელაციაზე გაგზავნილთა 4</a:t>
            </a:r>
            <a:r>
              <a:rPr lang="en-US" sz="1100">
                <a:solidFill>
                  <a:schemeClr val="tx1"/>
                </a:solidFill>
              </a:rPr>
              <a:t>7</a:t>
            </a:r>
            <a:r>
              <a:rPr lang="ka-GE" sz="1100">
                <a:solidFill>
                  <a:schemeClr val="tx1"/>
                </a:solidFill>
              </a:rPr>
              <a:t>,</a:t>
            </a:r>
            <a:r>
              <a:rPr lang="en-US" sz="1100">
                <a:solidFill>
                  <a:schemeClr val="tx1"/>
                </a:solidFill>
              </a:rPr>
              <a:t>1</a:t>
            </a:r>
            <a:r>
              <a:rPr lang="ka-GE" sz="1100">
                <a:solidFill>
                  <a:schemeClr val="tx1"/>
                </a:solidFill>
              </a:rPr>
              <a:t>%. </a:t>
            </a:r>
            <a:endParaRPr lang="en-US"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1722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8500" y="25717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შემოდგომის სემესტრი</a:t>
            </a:r>
            <a:endParaRPr lang="en-US" sz="1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77000" y="62484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შემოდგომის სემესტრი</a:t>
            </a:r>
            <a:endParaRPr lang="en-US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49399329"/>
              </p:ext>
            </p:extLst>
          </p:nvPr>
        </p:nvGraphicFramePr>
        <p:xfrm>
          <a:off x="762000" y="990602"/>
          <a:ext cx="7696200" cy="4648198"/>
        </p:xfrm>
        <a:graphic>
          <a:graphicData uri="http://schemas.openxmlformats.org/drawingml/2006/table">
            <a:tbl>
              <a:tblPr/>
              <a:tblGrid>
                <a:gridCol w="766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79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6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5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0333">
                <a:tc gridSpan="4">
                  <a:txBody>
                    <a:bodyPr/>
                    <a:lstStyle/>
                    <a:p>
                      <a:pPr algn="ctr"/>
                      <a:r>
                        <a:rPr lang="ka-GE" sz="800" b="1" dirty="0"/>
                        <a:t>ეკონომიკისა და ბიზნესის ფაკულტეტი</a:t>
                      </a:r>
                      <a:r>
                        <a:rPr lang="ka-GE" sz="800" b="1" baseline="0" dirty="0"/>
                        <a:t> </a:t>
                      </a:r>
                    </a:p>
                    <a:p>
                      <a:pPr algn="ctr"/>
                      <a:r>
                        <a:rPr lang="ka-GE" sz="800" b="1" baseline="0" dirty="0"/>
                        <a:t>შეფასებათა განაწილება (საგამოცდო ცენტრის მიერ ორგანიზებული გამოცდები)</a:t>
                      </a:r>
                      <a:endParaRPr lang="en-US" sz="800" b="1" dirty="0"/>
                    </a:p>
                    <a:p>
                      <a:pPr algn="ctr" fontAlgn="ctr"/>
                      <a:endParaRPr lang="ka-G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715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12951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</a:t>
                      </a:r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მოიხსნა გამოცდიდან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83.1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აპელაციით გადასწორდა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>
            <a:extLst>
              <a:ext uri="{FF2B5EF4-FFF2-40B4-BE49-F238E27FC236}">
                <a16:creationId xmlns="" xmlns:a16="http://schemas.microsoft.com/office/drawing/2014/main" id="{A672D604-0598-41C4-9E9A-49035E0B09AE}"/>
              </a:ext>
            </a:extLst>
          </p:cNvPr>
          <p:cNvSpPr/>
          <p:nvPr/>
        </p:nvSpPr>
        <p:spPr>
          <a:xfrm>
            <a:off x="4267200" y="3657600"/>
            <a:ext cx="2057400" cy="262738"/>
          </a:xfrm>
          <a:prstGeom prst="flowChartProcess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მიმ</a:t>
            </a:r>
            <a:endParaRPr lang="en-US" dirty="0"/>
          </a:p>
        </p:txBody>
      </p:sp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286000" y="427691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0" y="6492875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შემოდგომის სემესტრი</a:t>
            </a:r>
            <a:endParaRPr lang="en-US" sz="1400" b="1" dirty="0"/>
          </a:p>
        </p:txBody>
      </p:sp>
      <p:pic>
        <p:nvPicPr>
          <p:cNvPr id="11" name="chart">
            <a:extLst>
              <a:ext uri="{FF2B5EF4-FFF2-40B4-BE49-F238E27FC236}">
                <a16:creationId xmlns="" xmlns:a16="http://schemas.microsoft.com/office/drawing/2014/main" id="{4DC997AB-FB17-4F5C-B28F-EE686CA6D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699" y="636424"/>
            <a:ext cx="4038600" cy="334200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53133833"/>
              </p:ext>
            </p:extLst>
          </p:nvPr>
        </p:nvGraphicFramePr>
        <p:xfrm>
          <a:off x="647700" y="1152990"/>
          <a:ext cx="7848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Flowchart: Process 12">
            <a:extLst>
              <a:ext uri="{FF2B5EF4-FFF2-40B4-BE49-F238E27FC236}">
                <a16:creationId xmlns="" xmlns:a16="http://schemas.microsoft.com/office/drawing/2014/main" id="{50B1DDE8-32C9-4393-89F3-7CC3736015D4}"/>
              </a:ext>
            </a:extLst>
          </p:cNvPr>
          <p:cNvSpPr/>
          <p:nvPr/>
        </p:nvSpPr>
        <p:spPr>
          <a:xfrm>
            <a:off x="1143000" y="4191000"/>
            <a:ext cx="7848600" cy="2030576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დარეგისტრირებული იყო </a:t>
            </a:r>
            <a:r>
              <a:rPr lang="en-US" sz="1100">
                <a:solidFill>
                  <a:schemeClr val="tx1"/>
                </a:solidFill>
              </a:rPr>
              <a:t>11796 </a:t>
            </a:r>
            <a:r>
              <a:rPr lang="ka-GE" sz="1100">
                <a:solidFill>
                  <a:schemeClr val="tx1"/>
                </a:solidFill>
              </a:rPr>
              <a:t>სტუდენტი</a:t>
            </a:r>
            <a:r>
              <a:rPr lang="en-US" sz="1100">
                <a:solidFill>
                  <a:schemeClr val="tx1"/>
                </a:solidFill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გამოცდაზე გამოცხადდა</a:t>
            </a:r>
            <a:r>
              <a:rPr lang="en-US" sz="1100">
                <a:solidFill>
                  <a:schemeClr val="tx1"/>
                </a:solidFill>
              </a:rPr>
              <a:t>  8499 </a:t>
            </a:r>
            <a:r>
              <a:rPr lang="ka-GE" sz="1100">
                <a:solidFill>
                  <a:schemeClr val="tx1"/>
                </a:solidFill>
              </a:rPr>
              <a:t>სტუდენტი, ანუ დარეგისტრირებულთა </a:t>
            </a:r>
            <a:r>
              <a:rPr lang="en-US" sz="1100">
                <a:solidFill>
                  <a:schemeClr val="tx1"/>
                </a:solidFill>
              </a:rPr>
              <a:t>72.04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არ გამოცხადდა </a:t>
            </a:r>
            <a:r>
              <a:rPr lang="en-US" sz="1100">
                <a:solidFill>
                  <a:schemeClr val="tx1"/>
                </a:solidFill>
              </a:rPr>
              <a:t>1795  </a:t>
            </a:r>
            <a:r>
              <a:rPr lang="ka-GE" sz="1100">
                <a:solidFill>
                  <a:schemeClr val="tx1"/>
                </a:solidFill>
              </a:rPr>
              <a:t>სტუდენტი, ანუ დარეგისტრირებულთა </a:t>
            </a:r>
            <a:r>
              <a:rPr lang="en-US" sz="1100">
                <a:solidFill>
                  <a:schemeClr val="tx1"/>
                </a:solidFill>
              </a:rPr>
              <a:t>15.21%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არ ჰქონდა გამოცდზე გასვლის უფლება </a:t>
            </a:r>
            <a:r>
              <a:rPr lang="en-US" sz="1100">
                <a:solidFill>
                  <a:schemeClr val="tx1"/>
                </a:solidFill>
              </a:rPr>
              <a:t>1502  </a:t>
            </a:r>
            <a:r>
              <a:rPr lang="ka-GE" sz="1100">
                <a:solidFill>
                  <a:schemeClr val="tx1"/>
                </a:solidFill>
              </a:rPr>
              <a:t>სტუდენტს, ანუ დარეგისტრირებულთა </a:t>
            </a:r>
            <a:r>
              <a:rPr lang="en-US" sz="1100">
                <a:solidFill>
                  <a:schemeClr val="tx1"/>
                </a:solidFill>
              </a:rPr>
              <a:t>12.73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ჩაიჭრა </a:t>
            </a:r>
            <a:r>
              <a:rPr lang="en-US" sz="1100">
                <a:solidFill>
                  <a:schemeClr val="tx1"/>
                </a:solidFill>
              </a:rPr>
              <a:t>2144 </a:t>
            </a:r>
            <a:r>
              <a:rPr lang="ka-GE" sz="1100">
                <a:solidFill>
                  <a:schemeClr val="tx1"/>
                </a:solidFill>
              </a:rPr>
              <a:t>სტუდენტი, ანუ გამოცდაზე გამოცხადებულთა </a:t>
            </a:r>
            <a:r>
              <a:rPr lang="en-US" sz="1100">
                <a:solidFill>
                  <a:schemeClr val="tx1"/>
                </a:solidFill>
              </a:rPr>
              <a:t>25.22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მათ შორის მიღო შეფასება ,,0“ </a:t>
            </a:r>
            <a:r>
              <a:rPr lang="en-US" sz="1100">
                <a:solidFill>
                  <a:schemeClr val="tx1"/>
                </a:solidFill>
              </a:rPr>
              <a:t>409 </a:t>
            </a:r>
            <a:r>
              <a:rPr lang="ka-GE" sz="1100">
                <a:solidFill>
                  <a:schemeClr val="tx1"/>
                </a:solidFill>
              </a:rPr>
              <a:t>სტუდენტმა ანუ ჩაჭრილთა </a:t>
            </a:r>
            <a:r>
              <a:rPr lang="en-US" sz="1100">
                <a:solidFill>
                  <a:schemeClr val="tx1"/>
                </a:solidFill>
              </a:rPr>
              <a:t>19.07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მიიღო დადებითი შეფასება</a:t>
            </a:r>
            <a:r>
              <a:rPr lang="en-US" sz="1100">
                <a:solidFill>
                  <a:schemeClr val="tx1"/>
                </a:solidFill>
              </a:rPr>
              <a:t>  6340  </a:t>
            </a:r>
            <a:r>
              <a:rPr lang="ka-GE" sz="1100">
                <a:solidFill>
                  <a:schemeClr val="tx1"/>
                </a:solidFill>
              </a:rPr>
              <a:t>სტუდენტმა, ანუ გამოცდაზე გამოცხადებულთა </a:t>
            </a:r>
            <a:r>
              <a:rPr lang="en-US" sz="1100">
                <a:solidFill>
                  <a:schemeClr val="tx1"/>
                </a:solidFill>
              </a:rPr>
              <a:t>74.59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მათ შორის მიიღო უმაღლესი შეფასება </a:t>
            </a:r>
            <a:r>
              <a:rPr lang="en-US" sz="1100">
                <a:solidFill>
                  <a:schemeClr val="tx1"/>
                </a:solidFill>
              </a:rPr>
              <a:t>996 </a:t>
            </a:r>
            <a:r>
              <a:rPr lang="ka-GE" sz="1100">
                <a:solidFill>
                  <a:schemeClr val="tx1"/>
                </a:solidFill>
              </a:rPr>
              <a:t>სტუდენტმა, ანუ დადებითი შეფასების მქონე სტუდენტთა </a:t>
            </a:r>
            <a:r>
              <a:rPr lang="en-US" sz="1100">
                <a:solidFill>
                  <a:schemeClr val="tx1"/>
                </a:solidFill>
              </a:rPr>
              <a:t>15.7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აპელაციაზე გაიგზავნა </a:t>
            </a:r>
            <a:r>
              <a:rPr lang="en-US" sz="1100">
                <a:solidFill>
                  <a:schemeClr val="tx1"/>
                </a:solidFill>
              </a:rPr>
              <a:t>817  </a:t>
            </a:r>
            <a:r>
              <a:rPr lang="ka-GE" sz="1100">
                <a:solidFill>
                  <a:schemeClr val="tx1"/>
                </a:solidFill>
              </a:rPr>
              <a:t>სტუდენტის ნაშრომი, ანუ გამოცდაზე გამოცხადებულთა </a:t>
            </a:r>
            <a:r>
              <a:rPr lang="en-US" sz="1100">
                <a:solidFill>
                  <a:schemeClr val="tx1"/>
                </a:solidFill>
              </a:rPr>
              <a:t>9.61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აპელაციის შედეგად გადასწორდა </a:t>
            </a:r>
            <a:r>
              <a:rPr lang="en-US" sz="1100">
                <a:solidFill>
                  <a:schemeClr val="tx1"/>
                </a:solidFill>
              </a:rPr>
              <a:t>485  </a:t>
            </a:r>
            <a:r>
              <a:rPr lang="ka-GE" sz="1100">
                <a:solidFill>
                  <a:schemeClr val="tx1"/>
                </a:solidFill>
              </a:rPr>
              <a:t>სტუდენტის ნაშრომი, ანუ აპელაციაზე გაგზავნილთა </a:t>
            </a:r>
            <a:r>
              <a:rPr lang="en-US" sz="1100">
                <a:solidFill>
                  <a:schemeClr val="tx1"/>
                </a:solidFill>
              </a:rPr>
              <a:t>59.36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შემოდგომის სემესტრი</a:t>
            </a:r>
            <a:endParaRPr lang="en-US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34549280"/>
              </p:ext>
            </p:extLst>
          </p:nvPr>
        </p:nvGraphicFramePr>
        <p:xfrm>
          <a:off x="533400" y="990602"/>
          <a:ext cx="7924801" cy="4876798"/>
        </p:xfrm>
        <a:graphic>
          <a:graphicData uri="http://schemas.openxmlformats.org/drawingml/2006/table">
            <a:tbl>
              <a:tblPr/>
              <a:tblGrid>
                <a:gridCol w="7896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4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159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46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8381">
                <a:tc gridSpan="4">
                  <a:txBody>
                    <a:bodyPr/>
                    <a:lstStyle/>
                    <a:p>
                      <a:pPr algn="ctr" fontAlgn="ctr"/>
                      <a:endParaRPr lang="ka-G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947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11796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72.04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15.21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12.73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8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25.22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8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19.07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8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მოიხსნა გამოცდიდან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8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74.59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8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</a:t>
                      </a:r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777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ka-GE" sz="900" b="0" i="0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143000"/>
            <a:ext cx="4038600" cy="334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209800" y="1103964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5752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შემოდგომის სემესტრი</a:t>
            </a:r>
            <a:endParaRPr lang="en-US" sz="1400" b="1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3FEAFF3-C358-42B1-93D8-AEF3BBD9B733}"/>
              </a:ext>
            </a:extLst>
          </p:cNvPr>
          <p:cNvSpPr/>
          <p:nvPr/>
        </p:nvSpPr>
        <p:spPr>
          <a:xfrm>
            <a:off x="2819400" y="580744"/>
            <a:ext cx="4038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100" b="1" dirty="0"/>
              <a:t>იურიდიული ფაკულტეტი</a:t>
            </a:r>
            <a:endParaRPr lang="ka-GE" sz="1100" dirty="0"/>
          </a:p>
          <a:p>
            <a:pPr algn="ctr"/>
            <a:r>
              <a:rPr lang="ka-GE" sz="1100" b="1" dirty="0"/>
              <a:t>საგამოცდო ცენტრის მიერ  ჩატარებული გამოცდები</a:t>
            </a:r>
            <a:endParaRPr lang="en-US" sz="1100" dirty="0"/>
          </a:p>
          <a:p>
            <a:pPr algn="ctr" fontAlgn="ctr"/>
            <a:endParaRPr lang="ka-GE" sz="1100" b="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45590035"/>
              </p:ext>
            </p:extLst>
          </p:nvPr>
        </p:nvGraphicFramePr>
        <p:xfrm>
          <a:off x="1676400" y="1153461"/>
          <a:ext cx="7162800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Flowchart: Process 1">
            <a:extLst>
              <a:ext uri="{FF2B5EF4-FFF2-40B4-BE49-F238E27FC236}">
                <a16:creationId xmlns="" xmlns:a16="http://schemas.microsoft.com/office/drawing/2014/main" id="{D4DFCE55-ADBE-46AF-89F9-BE08A50628E4}"/>
              </a:ext>
            </a:extLst>
          </p:cNvPr>
          <p:cNvSpPr/>
          <p:nvPr/>
        </p:nvSpPr>
        <p:spPr>
          <a:xfrm>
            <a:off x="1447800" y="4058586"/>
            <a:ext cx="7620000" cy="2113614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დარეგისტრირებული იყო</a:t>
            </a:r>
            <a:r>
              <a:rPr lang="en-US" sz="1100">
                <a:solidFill>
                  <a:schemeClr val="tx1"/>
                </a:solidFill>
              </a:rPr>
              <a:t> 16340  </a:t>
            </a:r>
            <a:r>
              <a:rPr lang="ka-GE" sz="1100">
                <a:solidFill>
                  <a:schemeClr val="tx1"/>
                </a:solidFill>
              </a:rPr>
              <a:t>სტუდენტი</a:t>
            </a:r>
            <a:r>
              <a:rPr lang="en-US" sz="1100">
                <a:solidFill>
                  <a:schemeClr val="tx1"/>
                </a:solidFill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გამოცდაზე გამოცხადდა  </a:t>
            </a:r>
            <a:r>
              <a:rPr lang="en-US" sz="1100">
                <a:solidFill>
                  <a:schemeClr val="tx1"/>
                </a:solidFill>
              </a:rPr>
              <a:t>12941 </a:t>
            </a:r>
            <a:r>
              <a:rPr lang="ka-GE" sz="1100">
                <a:solidFill>
                  <a:schemeClr val="tx1"/>
                </a:solidFill>
              </a:rPr>
              <a:t>სტუდენტი, ანუ დარეგისტრირებულთა </a:t>
            </a:r>
            <a:r>
              <a:rPr lang="en-US" sz="1100">
                <a:solidFill>
                  <a:schemeClr val="tx1"/>
                </a:solidFill>
              </a:rPr>
              <a:t>79,19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არ გამოცხადდა</a:t>
            </a:r>
            <a:r>
              <a:rPr lang="en-US" sz="1100">
                <a:solidFill>
                  <a:schemeClr val="tx1"/>
                </a:solidFill>
              </a:rPr>
              <a:t> 2312  </a:t>
            </a:r>
            <a:r>
              <a:rPr lang="ka-GE" sz="1100">
                <a:solidFill>
                  <a:schemeClr val="tx1"/>
                </a:solidFill>
              </a:rPr>
              <a:t>სტუდენტი, ანუ დარეგისტრირებულთა </a:t>
            </a:r>
            <a:r>
              <a:rPr lang="en-US" sz="1100">
                <a:solidFill>
                  <a:schemeClr val="tx1"/>
                </a:solidFill>
              </a:rPr>
              <a:t>14,12%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არ ჰქონდა გამოცდზე გასვლის უფლება </a:t>
            </a:r>
            <a:r>
              <a:rPr lang="en-US" sz="1100">
                <a:solidFill>
                  <a:schemeClr val="tx1"/>
                </a:solidFill>
              </a:rPr>
              <a:t>1078  </a:t>
            </a:r>
            <a:r>
              <a:rPr lang="ka-GE" sz="1100">
                <a:solidFill>
                  <a:schemeClr val="tx1"/>
                </a:solidFill>
              </a:rPr>
              <a:t>სტუდენტს, ანუ დარეგისტრირებულთა</a:t>
            </a:r>
            <a:r>
              <a:rPr lang="en-US" sz="1100">
                <a:solidFill>
                  <a:schemeClr val="tx1"/>
                </a:solidFill>
              </a:rPr>
              <a:t> 6,59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ჩაიჭრა </a:t>
            </a:r>
            <a:r>
              <a:rPr lang="en-US" sz="1100">
                <a:solidFill>
                  <a:schemeClr val="tx1"/>
                </a:solidFill>
              </a:rPr>
              <a:t>1451 </a:t>
            </a:r>
            <a:r>
              <a:rPr lang="ka-GE" sz="1100">
                <a:solidFill>
                  <a:schemeClr val="tx1"/>
                </a:solidFill>
              </a:rPr>
              <a:t>სტუდენტი, ანუ გამოცდაზე გამოცხადებულთა </a:t>
            </a:r>
            <a:r>
              <a:rPr lang="en-US" sz="1100">
                <a:solidFill>
                  <a:schemeClr val="tx1"/>
                </a:solidFill>
              </a:rPr>
              <a:t>11,21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მათ შორის მიღო შეფასება ,,0“ </a:t>
            </a:r>
            <a:r>
              <a:rPr lang="en-US" sz="1100">
                <a:solidFill>
                  <a:schemeClr val="tx1"/>
                </a:solidFill>
              </a:rPr>
              <a:t>521 </a:t>
            </a:r>
            <a:r>
              <a:rPr lang="ka-GE" sz="1100">
                <a:solidFill>
                  <a:schemeClr val="tx1"/>
                </a:solidFill>
              </a:rPr>
              <a:t>სტუდენტმა ანუ ჩაჭრილთა </a:t>
            </a:r>
            <a:r>
              <a:rPr lang="en-US" sz="1100">
                <a:solidFill>
                  <a:schemeClr val="tx1"/>
                </a:solidFill>
              </a:rPr>
              <a:t>35,90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გამოცდიდან მოიხსნა  </a:t>
            </a:r>
            <a:r>
              <a:rPr lang="en-US" sz="1100">
                <a:solidFill>
                  <a:schemeClr val="tx1"/>
                </a:solidFill>
              </a:rPr>
              <a:t>9 </a:t>
            </a:r>
            <a:r>
              <a:rPr lang="ka-GE" sz="1100">
                <a:solidFill>
                  <a:schemeClr val="tx1"/>
                </a:solidFill>
              </a:rPr>
              <a:t>სტუდენტი, ანუ გამოცდაზე გამოცხადებულთა </a:t>
            </a:r>
            <a:r>
              <a:rPr lang="en-US" sz="1100">
                <a:solidFill>
                  <a:schemeClr val="tx1"/>
                </a:solidFill>
              </a:rPr>
              <a:t>0,06</a:t>
            </a:r>
            <a:r>
              <a:rPr lang="ka-GE" sz="1100">
                <a:solidFill>
                  <a:schemeClr val="tx1"/>
                </a:solidFill>
              </a:rPr>
              <a:t>%.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მიიღო დადებითი შეფასება </a:t>
            </a:r>
            <a:r>
              <a:rPr lang="en-US" sz="1100">
                <a:solidFill>
                  <a:schemeClr val="tx1"/>
                </a:solidFill>
              </a:rPr>
              <a:t> 11490 </a:t>
            </a:r>
            <a:r>
              <a:rPr lang="ka-GE" sz="1100">
                <a:solidFill>
                  <a:schemeClr val="tx1"/>
                </a:solidFill>
              </a:rPr>
              <a:t>სტუდენტმა, ანუ გამოცდაზე გამოცხადებულთა</a:t>
            </a:r>
            <a:r>
              <a:rPr lang="en-US" sz="1100">
                <a:solidFill>
                  <a:schemeClr val="tx1"/>
                </a:solidFill>
              </a:rPr>
              <a:t> 88,78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მათ შორის მიიღო უმაღლესი შეფასება </a:t>
            </a:r>
            <a:r>
              <a:rPr lang="en-US" sz="1100">
                <a:solidFill>
                  <a:schemeClr val="tx1"/>
                </a:solidFill>
              </a:rPr>
              <a:t>1708 </a:t>
            </a:r>
            <a:r>
              <a:rPr lang="ka-GE" sz="1100">
                <a:solidFill>
                  <a:schemeClr val="tx1"/>
                </a:solidFill>
              </a:rPr>
              <a:t>სტუდენტმა, ანუ დადებითი შეფასების მქონე სტუდენტთა </a:t>
            </a:r>
            <a:r>
              <a:rPr lang="en-US" sz="1100">
                <a:solidFill>
                  <a:schemeClr val="tx1"/>
                </a:solidFill>
              </a:rPr>
              <a:t>14,86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აპელაციაზე გაიგზავნა </a:t>
            </a:r>
            <a:r>
              <a:rPr lang="en-US" sz="1100">
                <a:solidFill>
                  <a:schemeClr val="tx1"/>
                </a:solidFill>
              </a:rPr>
              <a:t>1622 </a:t>
            </a:r>
            <a:r>
              <a:rPr lang="ka-GE" sz="1100">
                <a:solidFill>
                  <a:schemeClr val="tx1"/>
                </a:solidFill>
              </a:rPr>
              <a:t>სტუდენტის ნაშრომი, ანუ გამოცდაზე გამოცხადებულთა </a:t>
            </a:r>
            <a:r>
              <a:rPr lang="en-US" sz="1100">
                <a:solidFill>
                  <a:schemeClr val="tx1"/>
                </a:solidFill>
              </a:rPr>
              <a:t>12,53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>
                <a:solidFill>
                  <a:schemeClr val="tx1"/>
                </a:solidFill>
              </a:rPr>
              <a:t>აპელაციის შედეგად გადასწორდა</a:t>
            </a:r>
            <a:r>
              <a:rPr lang="en-US" sz="1100">
                <a:solidFill>
                  <a:schemeClr val="tx1"/>
                </a:solidFill>
              </a:rPr>
              <a:t> 923  </a:t>
            </a:r>
            <a:r>
              <a:rPr lang="ka-GE" sz="1100">
                <a:solidFill>
                  <a:schemeClr val="tx1"/>
                </a:solidFill>
              </a:rPr>
              <a:t>სტუდენტის ნაშრომი, ანუ აპელაციაზე გაგზავნილთა </a:t>
            </a:r>
            <a:r>
              <a:rPr lang="en-US" sz="1100">
                <a:solidFill>
                  <a:schemeClr val="tx1"/>
                </a:solidFill>
              </a:rPr>
              <a:t>56,90</a:t>
            </a:r>
            <a:r>
              <a:rPr lang="ka-GE" sz="1100">
                <a:solidFill>
                  <a:schemeClr val="tx1"/>
                </a:solidFill>
              </a:rPr>
              <a:t>%</a:t>
            </a:r>
            <a:endParaRPr lang="en-US" sz="11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0" y="61722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შემოდგომის სემესტრი</a:t>
            </a:r>
            <a:endParaRPr lang="en-US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0452981"/>
              </p:ext>
            </p:extLst>
          </p:nvPr>
        </p:nvGraphicFramePr>
        <p:xfrm>
          <a:off x="762000" y="990602"/>
          <a:ext cx="7696200" cy="4648198"/>
        </p:xfrm>
        <a:graphic>
          <a:graphicData uri="http://schemas.openxmlformats.org/drawingml/2006/table">
            <a:tbl>
              <a:tblPr/>
              <a:tblGrid>
                <a:gridCol w="766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79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6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5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0333">
                <a:tc gridSpan="4">
                  <a:txBody>
                    <a:bodyPr/>
                    <a:lstStyle/>
                    <a:p>
                      <a:pPr algn="ctr" fontAlgn="base"/>
                      <a:r>
                        <a:rPr lang="ka-GE" sz="1000" b="1" dirty="0">
                          <a:latin typeface="+mn-lt"/>
                          <a:ea typeface="+mn-ea"/>
                          <a:cs typeface="+mn-cs"/>
                        </a:rPr>
                        <a:t>იურიდიული</a:t>
                      </a:r>
                      <a:r>
                        <a:rPr lang="ka-GE" sz="1000" b="1" baseline="0" dirty="0">
                          <a:latin typeface="+mn-lt"/>
                          <a:ea typeface="+mn-ea"/>
                          <a:cs typeface="+mn-cs"/>
                        </a:rPr>
                        <a:t> ფაკულტეტი</a:t>
                      </a:r>
                      <a:endParaRPr lang="ka-GE" sz="1000" b="0" baseline="0" dirty="0"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a-GE" sz="1000" b="1" baseline="0" dirty="0">
                          <a:latin typeface="+mn-lt"/>
                          <a:ea typeface="+mn-ea"/>
                          <a:cs typeface="+mn-cs"/>
                        </a:rPr>
                        <a:t>საგამოცდო ცენტრის მიერ  ჩატარებული გამოცდები</a:t>
                      </a:r>
                      <a:endParaRPr lang="en-US" sz="1000" dirty="0"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ka-G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715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16340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12941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79.19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14.12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11.21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მოიხსნა გამოცდიდან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11490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88.78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14.86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12.53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აპელაციით გადასწორდა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56.9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246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შემოდგომის სემესტრი</a:t>
            </a:r>
            <a:endParaRPr lang="en-US" sz="1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0F6D2BE-E05D-4D47-A26E-54303F173D68}"/>
              </a:ext>
            </a:extLst>
          </p:cNvPr>
          <p:cNvSpPr/>
          <p:nvPr/>
        </p:nvSpPr>
        <p:spPr>
          <a:xfrm>
            <a:off x="2746530" y="675620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sz="1100" b="1" dirty="0"/>
              <a:t>სოციალურ მეცნიერებათა ფაკულტეტი</a:t>
            </a:r>
          </a:p>
          <a:p>
            <a:pPr algn="ctr"/>
            <a:r>
              <a:rPr lang="ka-GE" sz="1100" b="1" dirty="0"/>
              <a:t>საგამოცდო ცენტრიეს მიერ ორგანიზებული გამოცდა</a:t>
            </a:r>
            <a:endParaRPr lang="en-US" sz="1100" b="1" dirty="0"/>
          </a:p>
          <a:p>
            <a:pPr algn="ctr" fontAlgn="ctr"/>
            <a:endParaRPr lang="ka-GE" sz="1100" b="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06822792"/>
              </p:ext>
            </p:extLst>
          </p:nvPr>
        </p:nvGraphicFramePr>
        <p:xfrm>
          <a:off x="1053801" y="1056801"/>
          <a:ext cx="762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Flowchart: Process 1">
            <a:extLst>
              <a:ext uri="{FF2B5EF4-FFF2-40B4-BE49-F238E27FC236}">
                <a16:creationId xmlns="" xmlns:a16="http://schemas.microsoft.com/office/drawing/2014/main" id="{8DAEE22D-F786-42A6-91EF-2B7FA381A619}"/>
              </a:ext>
            </a:extLst>
          </p:cNvPr>
          <p:cNvSpPr/>
          <p:nvPr/>
        </p:nvSpPr>
        <p:spPr>
          <a:xfrm>
            <a:off x="1371600" y="4038600"/>
            <a:ext cx="7696200" cy="2143780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დარეგისტრირებული იყო 5645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ka-GE" sz="1100" dirty="0">
                <a:solidFill>
                  <a:schemeClr val="tx1"/>
                </a:solidFill>
              </a:rPr>
              <a:t>სტუდენტი</a:t>
            </a:r>
            <a:r>
              <a:rPr lang="en-US" sz="1100" dirty="0">
                <a:solidFill>
                  <a:schemeClr val="tx1"/>
                </a:solidFill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გამოცდაზე გამოცხადდა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  <a:r>
              <a:rPr lang="ka-GE" sz="1100" dirty="0">
                <a:solidFill>
                  <a:schemeClr val="tx1"/>
                </a:solidFill>
              </a:rPr>
              <a:t>4227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ka-GE" sz="1100" dirty="0">
                <a:solidFill>
                  <a:schemeClr val="tx1"/>
                </a:solidFill>
              </a:rPr>
              <a:t>სტუდენტი, ანუ დარეგისტრირებულთა 74.88%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არ გამოცხადდა 973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  <a:r>
              <a:rPr lang="ka-GE" sz="1100" dirty="0">
                <a:solidFill>
                  <a:schemeClr val="tx1"/>
                </a:solidFill>
              </a:rPr>
              <a:t>სტუდენტი, ანუ დარეგისტრირებულთა 12.24</a:t>
            </a:r>
            <a:r>
              <a:rPr lang="en-US" sz="1100" dirty="0">
                <a:solidFill>
                  <a:schemeClr val="tx1"/>
                </a:solidFill>
              </a:rPr>
              <a:t>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არ ჰქონდა გამოცდზე გასვლის უფლება 445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  <a:r>
              <a:rPr lang="ka-GE" sz="1100" dirty="0">
                <a:solidFill>
                  <a:schemeClr val="tx1"/>
                </a:solidFill>
              </a:rPr>
              <a:t>სტუდენტს, ანუ დარეგისტრირებულთა 7.88%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ჩაიჭრა 525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ka-GE" sz="1100" dirty="0">
                <a:solidFill>
                  <a:schemeClr val="tx1"/>
                </a:solidFill>
              </a:rPr>
              <a:t>სტუდენტი, ანუ გამოცდაზე გამოცხადებულთა 12.42%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მათ შორის მიღო შეფასება ,,0“ 119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ka-GE" sz="1100" dirty="0">
                <a:solidFill>
                  <a:schemeClr val="tx1"/>
                </a:solidFill>
              </a:rPr>
              <a:t>სტუდენტმა ანუ ჩაჭრილთა 22.67%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მიიღო დადებითი შეფასება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  <a:r>
              <a:rPr lang="ka-GE" sz="1100" dirty="0">
                <a:solidFill>
                  <a:schemeClr val="tx1"/>
                </a:solidFill>
              </a:rPr>
              <a:t>3702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  <a:r>
              <a:rPr lang="ka-GE" sz="1100" dirty="0">
                <a:solidFill>
                  <a:schemeClr val="tx1"/>
                </a:solidFill>
              </a:rPr>
              <a:t>სტუდენტმა, ანუ გამოცდაზე გამოცხადებულთა 87.58%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მათ შორის მიიღო უმაღლესი შეფასება 535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ka-GE" sz="1100" dirty="0">
                <a:solidFill>
                  <a:schemeClr val="tx1"/>
                </a:solidFill>
              </a:rPr>
              <a:t>სტუდენტმა, ანუ დადებითი შეფასების მქონე სტუდენტთა 14.45%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აპელაციაზე გაიგზავნა 217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  <a:r>
              <a:rPr lang="ka-GE" sz="1100" dirty="0">
                <a:solidFill>
                  <a:schemeClr val="tx1"/>
                </a:solidFill>
              </a:rPr>
              <a:t>სტუდენტის ნაშრომი, ანუ გამოცდაზე გამოცხადებულთა 5.13%</a:t>
            </a:r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>
                <a:solidFill>
                  <a:schemeClr val="tx1"/>
                </a:solidFill>
              </a:rPr>
              <a:t>აპელაციის შედეგად გადასწორდა 133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  <a:r>
              <a:rPr lang="ka-GE" sz="1100" dirty="0">
                <a:solidFill>
                  <a:schemeClr val="tx1"/>
                </a:solidFill>
              </a:rPr>
              <a:t>სტუდენტის ნაშრომი, ანუ აპელაციაზე გაგზავნილთა 61.29%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540B089-798B-4E35-9ACA-05F34C57CD59}"/>
              </a:ext>
            </a:extLst>
          </p:cNvPr>
          <p:cNvSpPr txBox="1"/>
          <p:nvPr/>
        </p:nvSpPr>
        <p:spPr>
          <a:xfrm>
            <a:off x="4343400" y="350520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100" dirty="0"/>
              <a:t>      მიღებული შეფასება</a:t>
            </a:r>
            <a:endParaRPr lang="en-US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561A4C7-AA54-4868-95FB-C7EBBFCB4C6C}"/>
              </a:ext>
            </a:extLst>
          </p:cNvPr>
          <p:cNvSpPr txBox="1"/>
          <p:nvPr/>
        </p:nvSpPr>
        <p:spPr>
          <a:xfrm rot="16200000">
            <a:off x="1020812" y="1974504"/>
            <a:ext cx="1924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100" dirty="0"/>
              <a:t>სტუდენტთა რაოდენობა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246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შემოდგომის სემესტრი</a:t>
            </a:r>
            <a:endParaRPr lang="en-US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17160856"/>
              </p:ext>
            </p:extLst>
          </p:nvPr>
        </p:nvGraphicFramePr>
        <p:xfrm>
          <a:off x="838200" y="1151214"/>
          <a:ext cx="7619999" cy="4487592"/>
        </p:xfrm>
        <a:graphic>
          <a:graphicData uri="http://schemas.openxmlformats.org/drawingml/2006/table">
            <a:tbl>
              <a:tblPr/>
              <a:tblGrid>
                <a:gridCol w="759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523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230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52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0626">
                <a:tc gridSpan="4">
                  <a:txBody>
                    <a:bodyPr/>
                    <a:lstStyle/>
                    <a:p>
                      <a:pPr algn="ctr" fontAlgn="base"/>
                      <a:r>
                        <a:rPr lang="ka-GE" sz="1000" b="1" dirty="0">
                          <a:latin typeface="+mn-lt"/>
                          <a:ea typeface="+mn-ea"/>
                          <a:cs typeface="+mn-cs"/>
                        </a:rPr>
                        <a:t>სოციალურ მეცნიერებათა ფაკულტეტი</a:t>
                      </a:r>
                    </a:p>
                    <a:p>
                      <a:pPr algn="ctr" fontAlgn="base"/>
                      <a:r>
                        <a:rPr lang="ka-GE" sz="1000" b="1" dirty="0">
                          <a:latin typeface="+mn-lt"/>
                          <a:ea typeface="+mn-ea"/>
                          <a:cs typeface="+mn-cs"/>
                        </a:rPr>
                        <a:t>საგამოცდო ცენტრიეს მიერ ორგანიზებული გამოცდა</a:t>
                      </a:r>
                      <a:endParaRPr lang="en-US" sz="1000" b="1" dirty="0"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ka-G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906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74.88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12.24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12.42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22.67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მოიხსნა გამოცდიდან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87.58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14.45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აპელაციით გადასწორდა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2223</TotalTime>
  <Words>2056</Words>
  <Application>Microsoft Office PowerPoint</Application>
  <PresentationFormat>On-screen Show (4:3)</PresentationFormat>
  <Paragraphs>477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ივანე ჯავახიშვილის სახელობის თბილისის სახელმწიფო უნივერსიტეტის საგამოცდო ცენტრის ანგარიში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თსუ-ს სამაგისტრო პროგრამოს პიორიტეტები 2.  რას გვზაძლევს 3. რა საშუალებებია 4. პლუსები 5</dc:title>
  <dc:creator>Nika</dc:creator>
  <cp:lastModifiedBy>user</cp:lastModifiedBy>
  <cp:revision>318</cp:revision>
  <dcterms:created xsi:type="dcterms:W3CDTF">2006-08-16T00:00:00Z</dcterms:created>
  <dcterms:modified xsi:type="dcterms:W3CDTF">2018-01-04T12:44:23Z</dcterms:modified>
</cp:coreProperties>
</file>